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 id="2147483796" r:id="rId5"/>
  </p:sldMasterIdLst>
  <p:notesMasterIdLst>
    <p:notesMasterId r:id="rId15"/>
  </p:notesMasterIdLst>
  <p:handoutMasterIdLst>
    <p:handoutMasterId r:id="rId16"/>
  </p:handoutMasterIdLst>
  <p:sldIdLst>
    <p:sldId id="482" r:id="rId6"/>
    <p:sldId id="2147476170" r:id="rId7"/>
    <p:sldId id="2147476153" r:id="rId8"/>
    <p:sldId id="596" r:id="rId9"/>
    <p:sldId id="2147473158" r:id="rId10"/>
    <p:sldId id="2147473140" r:id="rId11"/>
    <p:sldId id="2147473144" r:id="rId12"/>
    <p:sldId id="2147473160" r:id="rId13"/>
    <p:sldId id="443" r:id="rId14"/>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KPMG Bold" panose="020B0803030202040204" pitchFamily="34" charset="0"/>
      <p:bold r:id="rId21"/>
      <p:italic r:id="rId22"/>
      <p:boldItalic r:id="rId23"/>
    </p:embeddedFont>
  </p:embeddedFontLst>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7C2A914-A261-2F44-9AB3-6B6938082199}">
          <p14:sldIdLst>
            <p14:sldId id="482"/>
          </p14:sldIdLst>
        </p14:section>
        <p14:section name="IAM Services" id="{88DE1B70-2746-D84A-B0F3-D76F14EBF518}">
          <p14:sldIdLst>
            <p14:sldId id="2147476170"/>
            <p14:sldId id="2147476153"/>
            <p14:sldId id="596"/>
            <p14:sldId id="2147473158"/>
            <p14:sldId id="2147473140"/>
            <p14:sldId id="2147473144"/>
            <p14:sldId id="2147473160"/>
            <p14:sldId id="443"/>
          </p14:sldIdLst>
        </p14:section>
        <p14:section name="Appendix" id="{E6529B18-6255-446C-8A0D-6F516CF218E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3DAF13-E4F0-4ABC-70B1-22B7114E092F}" name="Chavda, Pravin" initials="CP" userId="S::pchavda@kpmg.com::043303cd-8632-4014-8179-2ff08c6ff53a" providerId="AD"/>
  <p188:author id="{2C6EF74B-5C73-E0D1-633F-71118B2A58A7}" name="Nanda, Sumeet" initials="NS" userId="S::sumeetnanda@kpmg.com::519b5f53-346d-48ef-9532-f080cf7005f7" providerId="AD"/>
  <p188:author id="{8EA2DF5C-F6CB-B8E6-0E38-1763D30EE52F}" name="Giles, Tara M" initials="TG" userId="S::tgiles@kpmg.com::e15cf1e6-19aa-4f24-bfe3-2af285803819" providerId="AD"/>
  <p188:author id="{2534439A-246E-AE9F-FA6A-537208058EB4}" name="Gupta, Maulika" initials="GM" userId="S::maulikagupta1@kpmg.com::25f20ac5-b320-4422-b2e6-a0fc07fbaf8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18" clrIdx="0">
    <p:extLst>
      <p:ext uri="{19B8F6BF-5375-455C-9EA6-DF929625EA0E}">
        <p15:presenceInfo xmlns:p15="http://schemas.microsoft.com/office/powerpoint/2012/main" userId="S::cjwhite@kpmg.ca::0dea3d63-dcad-4748-a310-11ef28cac8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B02A"/>
    <a:srgbClr val="4A0AAE"/>
    <a:srgbClr val="470A68"/>
    <a:srgbClr val="63EBDA"/>
    <a:srgbClr val="ACEAFF"/>
    <a:srgbClr val="E5E5E5"/>
    <a:srgbClr val="B2B2B2"/>
    <a:srgbClr val="989898"/>
    <a:srgbClr val="66666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EF645B-FD54-4D6B-A09A-C02DA729895B}" v="1129" dt="2024-01-30T16:53:41.145"/>
    <p1510:client id="{87A1ACFF-2624-4BF7-A2AF-A8A487F2FC67}" v="4" vWet="8" dt="2024-01-30T16:05:40.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1.fntdata"/><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font" Target="fonts/font3.fntdata"/><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6.fntdata"/><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D9685-FB7D-4D2D-9144-0D54413D4C5B}" type="doc">
      <dgm:prSet loTypeId="urn:microsoft.com/office/officeart/2005/8/layout/pyramid1" loCatId="pyramid" qsTypeId="urn:microsoft.com/office/officeart/2005/8/quickstyle/simple1" qsCatId="simple" csTypeId="urn:microsoft.com/office/officeart/2005/8/colors/colorful2" csCatId="colorful" phldr="1"/>
      <dgm:spPr/>
      <dgm:t>
        <a:bodyPr/>
        <a:lstStyle/>
        <a:p>
          <a:endParaRPr lang="en-US"/>
        </a:p>
      </dgm:t>
    </dgm:pt>
    <dgm:pt modelId="{552DC5AE-0BC5-4BD8-A29B-644EAD254BDB}">
      <dgm:prSet phldrT="[Text]" custT="1"/>
      <dgm:spPr>
        <a:solidFill>
          <a:schemeClr val="accent1"/>
        </a:solidFill>
        <a:ln>
          <a:noFill/>
        </a:ln>
      </dgm:spPr>
      <dgm:t>
        <a:bodyPr/>
        <a:lstStyle/>
        <a:p>
          <a:pPr rtl="0"/>
          <a:endParaRPr lang="en-US" sz="1800">
            <a:solidFill>
              <a:schemeClr val="bg1"/>
            </a:solidFill>
          </a:endParaRPr>
        </a:p>
      </dgm:t>
    </dgm:pt>
    <dgm:pt modelId="{2B7D62E4-2413-47C3-9C23-5B9883F46868}" type="parTrans" cxnId="{49214951-BAF9-411F-AED4-C47402DB1E84}">
      <dgm:prSet/>
      <dgm:spPr/>
      <dgm:t>
        <a:bodyPr/>
        <a:lstStyle/>
        <a:p>
          <a:endParaRPr lang="en-US" sz="800">
            <a:solidFill>
              <a:schemeClr val="bg1"/>
            </a:solidFill>
          </a:endParaRPr>
        </a:p>
      </dgm:t>
    </dgm:pt>
    <dgm:pt modelId="{AE7ED92F-39D2-4AD6-865E-E402CCF4D1FF}" type="sibTrans" cxnId="{49214951-BAF9-411F-AED4-C47402DB1E84}">
      <dgm:prSet/>
      <dgm:spPr/>
      <dgm:t>
        <a:bodyPr/>
        <a:lstStyle/>
        <a:p>
          <a:endParaRPr lang="en-US" sz="800">
            <a:solidFill>
              <a:schemeClr val="bg1"/>
            </a:solidFill>
          </a:endParaRPr>
        </a:p>
      </dgm:t>
    </dgm:pt>
    <dgm:pt modelId="{5664C46E-0571-4353-8C73-18F17D131A39}">
      <dgm:prSet phldrT="[Text]" custT="1"/>
      <dgm:spPr>
        <a:solidFill>
          <a:schemeClr val="accent4"/>
        </a:solidFill>
        <a:ln>
          <a:noFill/>
        </a:ln>
      </dgm:spPr>
      <dgm:t>
        <a:bodyPr/>
        <a:lstStyle/>
        <a:p>
          <a:endParaRPr lang="en-US" sz="1800">
            <a:solidFill>
              <a:schemeClr val="bg1"/>
            </a:solidFill>
          </a:endParaRPr>
        </a:p>
      </dgm:t>
    </dgm:pt>
    <dgm:pt modelId="{490561F0-F0A7-4DD0-84D6-E4A6776BAA0C}" type="parTrans" cxnId="{BE59253B-C34E-4143-A533-42803892B054}">
      <dgm:prSet/>
      <dgm:spPr/>
      <dgm:t>
        <a:bodyPr/>
        <a:lstStyle/>
        <a:p>
          <a:endParaRPr lang="en-US" sz="800">
            <a:solidFill>
              <a:schemeClr val="bg1"/>
            </a:solidFill>
          </a:endParaRPr>
        </a:p>
      </dgm:t>
    </dgm:pt>
    <dgm:pt modelId="{D60D66D1-E35F-4FAD-868A-74281ECA5FD7}" type="sibTrans" cxnId="{BE59253B-C34E-4143-A533-42803892B054}">
      <dgm:prSet/>
      <dgm:spPr/>
      <dgm:t>
        <a:bodyPr/>
        <a:lstStyle/>
        <a:p>
          <a:endParaRPr lang="en-US" sz="800">
            <a:solidFill>
              <a:schemeClr val="bg1"/>
            </a:solidFill>
          </a:endParaRPr>
        </a:p>
      </dgm:t>
    </dgm:pt>
    <dgm:pt modelId="{23C02CA9-E95D-4D52-86BC-52F51B804E13}">
      <dgm:prSet phldrT="[Text]" custT="1"/>
      <dgm:spPr>
        <a:solidFill>
          <a:schemeClr val="tx2"/>
        </a:solidFill>
        <a:ln>
          <a:noFill/>
        </a:ln>
      </dgm:spPr>
      <dgm:t>
        <a:bodyPr/>
        <a:lstStyle/>
        <a:p>
          <a:pPr rtl="0"/>
          <a:endParaRPr lang="en-US" sz="1800">
            <a:solidFill>
              <a:schemeClr val="bg1"/>
            </a:solidFill>
          </a:endParaRPr>
        </a:p>
      </dgm:t>
    </dgm:pt>
    <dgm:pt modelId="{3057D93B-01B3-4863-A218-190BC86AFDF8}" type="parTrans" cxnId="{E0A66E35-925C-40A7-BA88-1C33163128CB}">
      <dgm:prSet/>
      <dgm:spPr/>
      <dgm:t>
        <a:bodyPr/>
        <a:lstStyle/>
        <a:p>
          <a:endParaRPr lang="en-US" sz="800">
            <a:solidFill>
              <a:schemeClr val="bg1"/>
            </a:solidFill>
          </a:endParaRPr>
        </a:p>
      </dgm:t>
    </dgm:pt>
    <dgm:pt modelId="{D542E31D-B70D-41B2-90BF-D4E972ED64A7}" type="sibTrans" cxnId="{E0A66E35-925C-40A7-BA88-1C33163128CB}">
      <dgm:prSet/>
      <dgm:spPr/>
      <dgm:t>
        <a:bodyPr/>
        <a:lstStyle/>
        <a:p>
          <a:endParaRPr lang="en-US" sz="800">
            <a:solidFill>
              <a:schemeClr val="bg1"/>
            </a:solidFill>
          </a:endParaRPr>
        </a:p>
      </dgm:t>
    </dgm:pt>
    <dgm:pt modelId="{6B46D414-854E-47F5-9BD5-3C16CE93C3A7}" type="pres">
      <dgm:prSet presAssocID="{F9ED9685-FB7D-4D2D-9144-0D54413D4C5B}" presName="Name0" presStyleCnt="0">
        <dgm:presLayoutVars>
          <dgm:dir/>
          <dgm:animLvl val="lvl"/>
          <dgm:resizeHandles val="exact"/>
        </dgm:presLayoutVars>
      </dgm:prSet>
      <dgm:spPr/>
    </dgm:pt>
    <dgm:pt modelId="{8E0E9C55-D65E-44C6-A799-95E6DD07BAB5}" type="pres">
      <dgm:prSet presAssocID="{552DC5AE-0BC5-4BD8-A29B-644EAD254BDB}" presName="Name8" presStyleCnt="0"/>
      <dgm:spPr/>
    </dgm:pt>
    <dgm:pt modelId="{0B3519CF-8689-4690-A91A-1EB17A69C27C}" type="pres">
      <dgm:prSet presAssocID="{552DC5AE-0BC5-4BD8-A29B-644EAD254BDB}" presName="level" presStyleLbl="node1" presStyleIdx="0" presStyleCnt="3" custLinFactNeighborY="-14752">
        <dgm:presLayoutVars>
          <dgm:chMax val="1"/>
          <dgm:bulletEnabled val="1"/>
        </dgm:presLayoutVars>
      </dgm:prSet>
      <dgm:spPr/>
    </dgm:pt>
    <dgm:pt modelId="{776B76DA-F937-497A-8F5D-E7B968BB9EF5}" type="pres">
      <dgm:prSet presAssocID="{552DC5AE-0BC5-4BD8-A29B-644EAD254BDB}" presName="levelTx" presStyleLbl="revTx" presStyleIdx="0" presStyleCnt="0">
        <dgm:presLayoutVars>
          <dgm:chMax val="1"/>
          <dgm:bulletEnabled val="1"/>
        </dgm:presLayoutVars>
      </dgm:prSet>
      <dgm:spPr/>
    </dgm:pt>
    <dgm:pt modelId="{38550F39-EE53-4DAA-BC82-1BC611AC903C}" type="pres">
      <dgm:prSet presAssocID="{5664C46E-0571-4353-8C73-18F17D131A39}" presName="Name8" presStyleCnt="0"/>
      <dgm:spPr/>
    </dgm:pt>
    <dgm:pt modelId="{958008BA-7488-433B-9013-A8F62A96CD6E}" type="pres">
      <dgm:prSet presAssocID="{5664C46E-0571-4353-8C73-18F17D131A39}" presName="level" presStyleLbl="node1" presStyleIdx="1" presStyleCnt="3" custScaleY="73753">
        <dgm:presLayoutVars>
          <dgm:chMax val="1"/>
          <dgm:bulletEnabled val="1"/>
        </dgm:presLayoutVars>
      </dgm:prSet>
      <dgm:spPr/>
    </dgm:pt>
    <dgm:pt modelId="{D57D9642-E999-4660-AD34-A7BB8E4F2E58}" type="pres">
      <dgm:prSet presAssocID="{5664C46E-0571-4353-8C73-18F17D131A39}" presName="levelTx" presStyleLbl="revTx" presStyleIdx="0" presStyleCnt="0">
        <dgm:presLayoutVars>
          <dgm:chMax val="1"/>
          <dgm:bulletEnabled val="1"/>
        </dgm:presLayoutVars>
      </dgm:prSet>
      <dgm:spPr/>
    </dgm:pt>
    <dgm:pt modelId="{6ED84BCF-8FA6-4BB1-A2E4-0E75B908FB2E}" type="pres">
      <dgm:prSet presAssocID="{23C02CA9-E95D-4D52-86BC-52F51B804E13}" presName="Name8" presStyleCnt="0"/>
      <dgm:spPr/>
    </dgm:pt>
    <dgm:pt modelId="{EFC44B40-028C-4567-8D1E-FBC1AB62F11A}" type="pres">
      <dgm:prSet presAssocID="{23C02CA9-E95D-4D52-86BC-52F51B804E13}" presName="level" presStyleLbl="node1" presStyleIdx="2" presStyleCnt="3" custScaleY="76947" custLinFactX="-6971" custLinFactNeighborX="-100000">
        <dgm:presLayoutVars>
          <dgm:chMax val="1"/>
          <dgm:bulletEnabled val="1"/>
        </dgm:presLayoutVars>
      </dgm:prSet>
      <dgm:spPr/>
    </dgm:pt>
    <dgm:pt modelId="{5358A1FD-D0F9-4672-A879-14E249F52501}" type="pres">
      <dgm:prSet presAssocID="{23C02CA9-E95D-4D52-86BC-52F51B804E13}" presName="levelTx" presStyleLbl="revTx" presStyleIdx="0" presStyleCnt="0">
        <dgm:presLayoutVars>
          <dgm:chMax val="1"/>
          <dgm:bulletEnabled val="1"/>
        </dgm:presLayoutVars>
      </dgm:prSet>
      <dgm:spPr/>
    </dgm:pt>
  </dgm:ptLst>
  <dgm:cxnLst>
    <dgm:cxn modelId="{2C695724-262A-4C26-A95D-CB630B6C2322}" type="presOf" srcId="{5664C46E-0571-4353-8C73-18F17D131A39}" destId="{958008BA-7488-433B-9013-A8F62A96CD6E}" srcOrd="0" destOrd="0" presId="urn:microsoft.com/office/officeart/2005/8/layout/pyramid1"/>
    <dgm:cxn modelId="{E0A66E35-925C-40A7-BA88-1C33163128CB}" srcId="{F9ED9685-FB7D-4D2D-9144-0D54413D4C5B}" destId="{23C02CA9-E95D-4D52-86BC-52F51B804E13}" srcOrd="2" destOrd="0" parTransId="{3057D93B-01B3-4863-A218-190BC86AFDF8}" sibTransId="{D542E31D-B70D-41B2-90BF-D4E972ED64A7}"/>
    <dgm:cxn modelId="{BE59253B-C34E-4143-A533-42803892B054}" srcId="{F9ED9685-FB7D-4D2D-9144-0D54413D4C5B}" destId="{5664C46E-0571-4353-8C73-18F17D131A39}" srcOrd="1" destOrd="0" parTransId="{490561F0-F0A7-4DD0-84D6-E4A6776BAA0C}" sibTransId="{D60D66D1-E35F-4FAD-868A-74281ECA5FD7}"/>
    <dgm:cxn modelId="{98874B43-881D-4B7C-94C8-926379DD08AD}" type="presOf" srcId="{23C02CA9-E95D-4D52-86BC-52F51B804E13}" destId="{EFC44B40-028C-4567-8D1E-FBC1AB62F11A}" srcOrd="0" destOrd="0" presId="urn:microsoft.com/office/officeart/2005/8/layout/pyramid1"/>
    <dgm:cxn modelId="{147AA246-A4B9-4665-B63A-F2C17D734F23}" type="presOf" srcId="{552DC5AE-0BC5-4BD8-A29B-644EAD254BDB}" destId="{776B76DA-F937-497A-8F5D-E7B968BB9EF5}" srcOrd="1" destOrd="0" presId="urn:microsoft.com/office/officeart/2005/8/layout/pyramid1"/>
    <dgm:cxn modelId="{49214951-BAF9-411F-AED4-C47402DB1E84}" srcId="{F9ED9685-FB7D-4D2D-9144-0D54413D4C5B}" destId="{552DC5AE-0BC5-4BD8-A29B-644EAD254BDB}" srcOrd="0" destOrd="0" parTransId="{2B7D62E4-2413-47C3-9C23-5B9883F46868}" sibTransId="{AE7ED92F-39D2-4AD6-865E-E402CCF4D1FF}"/>
    <dgm:cxn modelId="{5CC6F588-72CF-488F-995A-FDF8EC40F1A3}" type="presOf" srcId="{5664C46E-0571-4353-8C73-18F17D131A39}" destId="{D57D9642-E999-4660-AD34-A7BB8E4F2E58}" srcOrd="1" destOrd="0" presId="urn:microsoft.com/office/officeart/2005/8/layout/pyramid1"/>
    <dgm:cxn modelId="{91EFE5A6-C33B-48E1-9F7C-F28E75F9EA13}" type="presOf" srcId="{23C02CA9-E95D-4D52-86BC-52F51B804E13}" destId="{5358A1FD-D0F9-4672-A879-14E249F52501}" srcOrd="1" destOrd="0" presId="urn:microsoft.com/office/officeart/2005/8/layout/pyramid1"/>
    <dgm:cxn modelId="{BB23A3BD-4234-49D8-A2E3-2EC8B929A43B}" type="presOf" srcId="{552DC5AE-0BC5-4BD8-A29B-644EAD254BDB}" destId="{0B3519CF-8689-4690-A91A-1EB17A69C27C}" srcOrd="0" destOrd="0" presId="urn:microsoft.com/office/officeart/2005/8/layout/pyramid1"/>
    <dgm:cxn modelId="{F2BD3DC1-F7EE-412D-914E-49263D38860E}" type="presOf" srcId="{F9ED9685-FB7D-4D2D-9144-0D54413D4C5B}" destId="{6B46D414-854E-47F5-9BD5-3C16CE93C3A7}" srcOrd="0" destOrd="0" presId="urn:microsoft.com/office/officeart/2005/8/layout/pyramid1"/>
    <dgm:cxn modelId="{A264EDD2-3C93-4A6A-9266-35F1EDF80CFE}" type="presParOf" srcId="{6B46D414-854E-47F5-9BD5-3C16CE93C3A7}" destId="{8E0E9C55-D65E-44C6-A799-95E6DD07BAB5}" srcOrd="0" destOrd="0" presId="urn:microsoft.com/office/officeart/2005/8/layout/pyramid1"/>
    <dgm:cxn modelId="{FBA8354D-81CE-4395-B8AA-B80E380BC0A5}" type="presParOf" srcId="{8E0E9C55-D65E-44C6-A799-95E6DD07BAB5}" destId="{0B3519CF-8689-4690-A91A-1EB17A69C27C}" srcOrd="0" destOrd="0" presId="urn:microsoft.com/office/officeart/2005/8/layout/pyramid1"/>
    <dgm:cxn modelId="{41622457-CEDA-42BF-AA3C-40B11B80EA4D}" type="presParOf" srcId="{8E0E9C55-D65E-44C6-A799-95E6DD07BAB5}" destId="{776B76DA-F937-497A-8F5D-E7B968BB9EF5}" srcOrd="1" destOrd="0" presId="urn:microsoft.com/office/officeart/2005/8/layout/pyramid1"/>
    <dgm:cxn modelId="{4D7CFFB7-BD7A-4A37-8409-305B384E0209}" type="presParOf" srcId="{6B46D414-854E-47F5-9BD5-3C16CE93C3A7}" destId="{38550F39-EE53-4DAA-BC82-1BC611AC903C}" srcOrd="1" destOrd="0" presId="urn:microsoft.com/office/officeart/2005/8/layout/pyramid1"/>
    <dgm:cxn modelId="{9B19779A-AC80-4F8A-8031-FACED5014C5B}" type="presParOf" srcId="{38550F39-EE53-4DAA-BC82-1BC611AC903C}" destId="{958008BA-7488-433B-9013-A8F62A96CD6E}" srcOrd="0" destOrd="0" presId="urn:microsoft.com/office/officeart/2005/8/layout/pyramid1"/>
    <dgm:cxn modelId="{114F39DF-BFFD-4AA2-9781-25B8D0DF7E55}" type="presParOf" srcId="{38550F39-EE53-4DAA-BC82-1BC611AC903C}" destId="{D57D9642-E999-4660-AD34-A7BB8E4F2E58}" srcOrd="1" destOrd="0" presId="urn:microsoft.com/office/officeart/2005/8/layout/pyramid1"/>
    <dgm:cxn modelId="{585B8030-DDAA-4B6A-A94F-F17A4C78AC5B}" type="presParOf" srcId="{6B46D414-854E-47F5-9BD5-3C16CE93C3A7}" destId="{6ED84BCF-8FA6-4BB1-A2E4-0E75B908FB2E}" srcOrd="2" destOrd="0" presId="urn:microsoft.com/office/officeart/2005/8/layout/pyramid1"/>
    <dgm:cxn modelId="{89AE0FDD-BD83-4DEC-908A-6F41BAD4183A}" type="presParOf" srcId="{6ED84BCF-8FA6-4BB1-A2E4-0E75B908FB2E}" destId="{EFC44B40-028C-4567-8D1E-FBC1AB62F11A}" srcOrd="0" destOrd="0" presId="urn:microsoft.com/office/officeart/2005/8/layout/pyramid1"/>
    <dgm:cxn modelId="{D5BF2B53-EBB7-42EA-B4D1-C22E2882BE09}" type="presParOf" srcId="{6ED84BCF-8FA6-4BB1-A2E4-0E75B908FB2E}" destId="{5358A1FD-D0F9-4672-A879-14E249F52501}"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519CF-8689-4690-A91A-1EB17A69C27C}">
      <dsp:nvSpPr>
        <dsp:cNvPr id="0" name=""/>
        <dsp:cNvSpPr/>
      </dsp:nvSpPr>
      <dsp:spPr>
        <a:xfrm>
          <a:off x="1283171" y="0"/>
          <a:ext cx="1702948" cy="1680469"/>
        </a:xfrm>
        <a:prstGeom prst="trapezoid">
          <a:avLst>
            <a:gd name="adj" fmla="val 50669"/>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endParaRPr lang="en-US" sz="1800" kern="1200">
            <a:solidFill>
              <a:schemeClr val="bg1"/>
            </a:solidFill>
          </a:endParaRPr>
        </a:p>
      </dsp:txBody>
      <dsp:txXfrm>
        <a:off x="1283171" y="0"/>
        <a:ext cx="1702948" cy="1680469"/>
      </dsp:txXfrm>
    </dsp:sp>
    <dsp:sp modelId="{958008BA-7488-433B-9013-A8F62A96CD6E}">
      <dsp:nvSpPr>
        <dsp:cNvPr id="0" name=""/>
        <dsp:cNvSpPr/>
      </dsp:nvSpPr>
      <dsp:spPr>
        <a:xfrm>
          <a:off x="655183" y="1680469"/>
          <a:ext cx="2958923" cy="1239396"/>
        </a:xfrm>
        <a:prstGeom prst="trapezoid">
          <a:avLst>
            <a:gd name="adj" fmla="val 50669"/>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bg1"/>
            </a:solidFill>
          </a:endParaRPr>
        </a:p>
      </dsp:txBody>
      <dsp:txXfrm>
        <a:off x="1172995" y="1680469"/>
        <a:ext cx="1923300" cy="1239396"/>
      </dsp:txXfrm>
    </dsp:sp>
    <dsp:sp modelId="{EFC44B40-028C-4567-8D1E-FBC1AB62F11A}">
      <dsp:nvSpPr>
        <dsp:cNvPr id="0" name=""/>
        <dsp:cNvSpPr/>
      </dsp:nvSpPr>
      <dsp:spPr>
        <a:xfrm>
          <a:off x="0" y="2919866"/>
          <a:ext cx="4269291" cy="1293071"/>
        </a:xfrm>
        <a:prstGeom prst="trapezoid">
          <a:avLst>
            <a:gd name="adj" fmla="val 50669"/>
          </a:avLst>
        </a:prstGeom>
        <a:solidFill>
          <a:schemeClr val="tx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endParaRPr lang="en-US" sz="1800" kern="1200">
            <a:solidFill>
              <a:schemeClr val="bg1"/>
            </a:solidFill>
          </a:endParaRPr>
        </a:p>
      </dsp:txBody>
      <dsp:txXfrm>
        <a:off x="747125" y="2919866"/>
        <a:ext cx="2775039" cy="129307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31/01/2024</a:t>
            </a:fld>
            <a:endParaRPr lang="en-GB">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31/01/2024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BAA7B6-372A-4C80-BFA9-E8DA41F5F9CD}" type="slidenum">
              <a:rPr lang="en-US">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493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86672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a:t>Designed to achieve faster, measurable and scalable outcomes for your IAM programs, our service delivers a quantifiable reduction of cyber security risks for you, while demonstrating auditable and sustainable outcomes to regulators.</a:t>
            </a:r>
          </a:p>
          <a:p>
            <a:endParaRPr lang="en-GB" sz="1300"/>
          </a:p>
          <a:p>
            <a:r>
              <a:rPr lang="en-GB" b="1"/>
              <a:t>Business operations</a:t>
            </a:r>
          </a:p>
          <a:p>
            <a:r>
              <a:rPr lang="en-GB"/>
              <a:t>Day-to-day management and tracking of your business processes, including access review campaigns.</a:t>
            </a:r>
          </a:p>
          <a:p>
            <a:endParaRPr lang="en-GB"/>
          </a:p>
          <a:p>
            <a:r>
              <a:rPr lang="en-GB" b="1"/>
              <a:t>IAM application operations</a:t>
            </a:r>
          </a:p>
          <a:p>
            <a:r>
              <a:rPr lang="en-GB"/>
              <a:t>Peace of mind from trusted daily and continuous management of the IAM solution’s health.</a:t>
            </a:r>
          </a:p>
          <a:p>
            <a:endParaRPr lang="en-GB"/>
          </a:p>
          <a:p>
            <a:r>
              <a:rPr lang="en-GB" b="1"/>
              <a:t>IAM application enhancements</a:t>
            </a:r>
          </a:p>
          <a:p>
            <a:r>
              <a:rPr lang="en-GB"/>
              <a:t>Immediate and ongoing improvements to the functionality and capabilities of your IAM solution.</a:t>
            </a:r>
          </a:p>
          <a:p>
            <a:endParaRPr lang="en-GB"/>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199074-AAC4-41B9-B573-65B8EEFFD6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7858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2.xml"/><Relationship Id="rId1" Type="http://schemas.openxmlformats.org/officeDocument/2006/relationships/tags" Target="../tags/tag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TITLE SLIDE Right Vertical Window Image_Cobalt Blu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1E1F4D-A16B-AFF5-90CD-554418817A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93" r="-68"/>
          <a:stretch/>
        </p:blipFill>
        <p:spPr>
          <a:xfrm flipH="1">
            <a:off x="-8863" y="0"/>
            <a:ext cx="12200861" cy="6858000"/>
          </a:xfrm>
          <a:prstGeom prst="rect">
            <a:avLst/>
          </a:prstGeom>
        </p:spPr>
      </p:pic>
      <p:sp>
        <p:nvSpPr>
          <p:cNvPr id="7" name="Rectangle 6">
            <a:extLst>
              <a:ext uri="{FF2B5EF4-FFF2-40B4-BE49-F238E27FC236}">
                <a16:creationId xmlns:a16="http://schemas.microsoft.com/office/drawing/2014/main" id="{7B856D3F-138C-F980-DC95-0864F35C3C5D}"/>
              </a:ext>
            </a:extLst>
          </p:cNvPr>
          <p:cNvSpPr>
            <a:spLocks noChangeAspect="1"/>
          </p:cNvSpPr>
          <p:nvPr userDrawn="1"/>
        </p:nvSpPr>
        <p:spPr>
          <a:xfrm>
            <a:off x="0" y="0"/>
            <a:ext cx="12200860" cy="6858001"/>
          </a:xfrm>
          <a:prstGeom prst="rect">
            <a:avLst/>
          </a:prstGeom>
          <a:gradFill>
            <a:gsLst>
              <a:gs pos="85000">
                <a:schemeClr val="accent1">
                  <a:alpha val="0"/>
                </a:schemeClr>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41302" y="1456388"/>
            <a:ext cx="5354698" cy="1686205"/>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741302" y="3457743"/>
            <a:ext cx="550664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9A84BD71-38D7-4AC1-B38A-7DE8843A6D1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4215595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6707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8777286"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875982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endParaRPr lang="en-GB"/>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8745537"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p:txBody>
          <a:bodyPr/>
          <a:lstStyle>
            <a:lvl1pPr>
              <a:defRPr>
                <a:solidFill>
                  <a:schemeClr val="bg1"/>
                </a:solidFill>
              </a:defRPr>
            </a:lvl1pPr>
          </a:lstStyle>
          <a:p>
            <a:r>
              <a:rPr lang="en-US"/>
              <a:t>Click to edit </a:t>
            </a:r>
            <a:br>
              <a:rPr lang="en-US"/>
            </a:br>
            <a:r>
              <a:rPr lang="en-US"/>
              <a:t>Master title style</a:t>
            </a:r>
            <a:endParaRPr lang="en-GB"/>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87456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741301" y="1470479"/>
            <a:ext cx="6350010" cy="4445007"/>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017666"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AE81D1E-EC03-4E35-9F55-9751C67CE0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985095"/>
            <a:ext cx="5252400" cy="569387"/>
          </a:xfrm>
        </p:spPr>
        <p:txBody>
          <a:bodyPr wrap="square" anchor="b">
            <a:spAutoFit/>
          </a:bodyPr>
          <a:lstStyle>
            <a:lvl1pPr>
              <a:defRPr sz="1600">
                <a:solidFill>
                  <a:schemeClr val="bg1"/>
                </a:solidFill>
              </a:defRPr>
            </a:lvl1pPr>
            <a:lvl2pPr>
              <a:defRPr sz="16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386961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4325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4985095"/>
            <a:ext cx="5252400" cy="569387"/>
          </a:xfrm>
        </p:spPr>
        <p:txBody>
          <a:bodyPr wrap="square" anchor="b">
            <a:spAutoFit/>
          </a:bodyPr>
          <a:lstStyle>
            <a:lvl1pPr>
              <a:defRPr sz="1600">
                <a:solidFill>
                  <a:schemeClr val="accent2"/>
                </a:solidFill>
              </a:defRPr>
            </a:lvl1pPr>
            <a:lvl2pPr>
              <a:defRPr sz="16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1425663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43250"/>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4985095"/>
            <a:ext cx="5252400" cy="569387"/>
          </a:xfrm>
        </p:spPr>
        <p:txBody>
          <a:bodyPr wrap="square" anchor="b">
            <a:spAutoFit/>
          </a:bodyPr>
          <a:lstStyle>
            <a:lvl1pPr>
              <a:defRPr sz="1600">
                <a:solidFill>
                  <a:schemeClr val="accent2"/>
                </a:solidFill>
              </a:defRPr>
            </a:lvl1pPr>
            <a:lvl2pPr>
              <a:defRPr sz="16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Tree>
    <p:extLst>
      <p:ext uri="{BB962C8B-B14F-4D97-AF65-F5344CB8AC3E}">
        <p14:creationId xmlns:p14="http://schemas.microsoft.com/office/powerpoint/2010/main" val="69760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smtClean="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Click to 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722336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12</a:t>
            </a:r>
          </a:p>
          <a:p>
            <a:pPr algn="ctr"/>
            <a:r>
              <a:rPr lang="en-GB" sz="800">
                <a:solidFill>
                  <a:schemeClr val="bg1"/>
                </a:solidFill>
              </a:rPr>
              <a:t>35</a:t>
            </a:r>
          </a:p>
          <a:p>
            <a:pPr algn="ctr"/>
            <a:r>
              <a:rPr lang="en-GB" sz="80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172</a:t>
            </a:r>
          </a:p>
          <a:p>
            <a:pPr algn="ctr"/>
            <a:r>
              <a:rPr lang="en-GB" sz="800">
                <a:solidFill>
                  <a:sysClr val="windowText" lastClr="000000"/>
                </a:solidFill>
              </a:rPr>
              <a:t>234</a:t>
            </a:r>
          </a:p>
          <a:p>
            <a:pPr algn="ctr"/>
            <a:r>
              <a:rPr lang="en-GB" sz="80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255</a:t>
            </a:r>
          </a:p>
          <a:p>
            <a:pPr algn="ctr"/>
            <a:r>
              <a:rPr lang="en-GB" sz="800">
                <a:solidFill>
                  <a:sysClr val="windowText" lastClr="000000"/>
                </a:solidFill>
              </a:rPr>
              <a:t>163</a:t>
            </a:r>
          </a:p>
          <a:p>
            <a:pPr algn="ctr"/>
            <a:r>
              <a:rPr lang="en-GB" sz="80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accent3"/>
                </a:solidFill>
              </a:rPr>
              <a:t>99</a:t>
            </a:r>
          </a:p>
          <a:p>
            <a:pPr algn="ctr"/>
            <a:r>
              <a:rPr lang="en-GB" sz="800">
                <a:solidFill>
                  <a:schemeClr val="accent3"/>
                </a:solidFill>
              </a:rPr>
              <a:t>235</a:t>
            </a:r>
          </a:p>
          <a:p>
            <a:pPr algn="ctr"/>
            <a:r>
              <a:rPr lang="en-GB" sz="80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51</a:t>
            </a:r>
          </a:p>
          <a:p>
            <a:pPr algn="ctr"/>
            <a:r>
              <a:rPr lang="en-GB" sz="800">
                <a:solidFill>
                  <a:schemeClr val="bg1"/>
                </a:solidFill>
              </a:rPr>
              <a:t>51</a:t>
            </a:r>
          </a:p>
          <a:p>
            <a:pPr algn="ctr"/>
            <a:r>
              <a:rPr lang="en-GB" sz="80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endParaRPr lang="en-GB" sz="80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152</a:t>
            </a:r>
          </a:p>
          <a:p>
            <a:pPr algn="ctr"/>
            <a:r>
              <a:rPr lang="en-GB" sz="800">
                <a:solidFill>
                  <a:schemeClr val="bg1"/>
                </a:solidFill>
              </a:rPr>
              <a:t>152</a:t>
            </a:r>
          </a:p>
          <a:p>
            <a:pPr algn="ctr"/>
            <a:r>
              <a:rPr lang="en-GB" sz="80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178</a:t>
            </a:r>
          </a:p>
          <a:p>
            <a:pPr algn="ctr"/>
            <a:r>
              <a:rPr lang="en-GB" sz="800">
                <a:solidFill>
                  <a:sysClr val="windowText" lastClr="000000"/>
                </a:solidFill>
              </a:rPr>
              <a:t>178</a:t>
            </a:r>
          </a:p>
          <a:p>
            <a:pPr algn="ctr"/>
            <a:r>
              <a:rPr lang="en-GB" sz="80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229</a:t>
            </a:r>
          </a:p>
          <a:p>
            <a:pPr algn="ctr"/>
            <a:r>
              <a:rPr lang="en-GB" sz="800">
                <a:solidFill>
                  <a:schemeClr val="tx1"/>
                </a:solidFill>
              </a:rPr>
              <a:t>229</a:t>
            </a:r>
          </a:p>
          <a:p>
            <a:pPr algn="ctr"/>
            <a:r>
              <a:rPr lang="en-GB" sz="80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a:t>Purple/</a:t>
            </a:r>
            <a:br>
              <a:rPr lang="en-GB" sz="1000"/>
            </a:br>
            <a:r>
              <a:rPr lang="en-GB" sz="100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a:t>Pacific/</a:t>
            </a:r>
            <a:br>
              <a:rPr lang="en-GB" sz="1000"/>
            </a:br>
            <a:r>
              <a:rPr lang="en-GB" sz="100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a:solidFill>
                  <a:sysClr val="windowText" lastClr="000000"/>
                </a:solidFill>
              </a:rPr>
              <a:t>Gradients</a:t>
            </a:r>
          </a:p>
          <a:p>
            <a:pPr marL="171450" indent="-171450" algn="l">
              <a:spcAft>
                <a:spcPts val="300"/>
              </a:spcAft>
              <a:buFont typeface="Arial" panose="020B0604020202020204" pitchFamily="34" charset="0"/>
              <a:buChar char="•"/>
            </a:pPr>
            <a:r>
              <a:rPr lang="en-GB" sz="1000" b="0">
                <a:solidFill>
                  <a:sysClr val="windowText" lastClr="000000"/>
                </a:solidFill>
              </a:rPr>
              <a:t>The </a:t>
            </a:r>
            <a:r>
              <a:rPr lang="en-US" sz="1000" b="0" noProof="0">
                <a:solidFill>
                  <a:sysClr val="windowText" lastClr="000000"/>
                </a:solidFill>
              </a:rPr>
              <a:t>colors</a:t>
            </a:r>
            <a:r>
              <a:rPr lang="en-GB" sz="1000" b="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a:solidFill>
                  <a:sysClr val="windowText" lastClr="000000"/>
                </a:solidFill>
              </a:rPr>
              <a:t>Do not create new gradients; use only the gradients shown here</a:t>
            </a:r>
            <a:endParaRPr lang="en-US" sz="1000" b="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255</a:t>
            </a:r>
          </a:p>
          <a:p>
            <a:pPr algn="ctr"/>
            <a:r>
              <a:rPr lang="en-GB" sz="80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a:solidFill>
                  <a:sysClr val="windowText" lastClr="000000"/>
                </a:solidFill>
              </a:rPr>
              <a:t>Traffic Light palette</a:t>
            </a:r>
            <a:endParaRPr lang="en-US" sz="1000" b="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38</a:t>
            </a:r>
          </a:p>
          <a:p>
            <a:pPr algn="ctr"/>
            <a:r>
              <a:rPr lang="en-GB" sz="800">
                <a:solidFill>
                  <a:schemeClr val="bg1"/>
                </a:solidFill>
              </a:rPr>
              <a:t>153</a:t>
            </a:r>
          </a:p>
          <a:p>
            <a:pPr algn="ctr"/>
            <a:r>
              <a:rPr lang="en-GB" sz="80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241</a:t>
            </a:r>
          </a:p>
          <a:p>
            <a:pPr algn="ctr"/>
            <a:r>
              <a:rPr lang="en-GB" sz="800">
                <a:solidFill>
                  <a:schemeClr val="bg1"/>
                </a:solidFill>
              </a:rPr>
              <a:t>196</a:t>
            </a:r>
          </a:p>
          <a:p>
            <a:pPr algn="ctr"/>
            <a:r>
              <a:rPr lang="en-GB" sz="80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237</a:t>
            </a:r>
          </a:p>
          <a:p>
            <a:pPr algn="ctr"/>
            <a:r>
              <a:rPr lang="en-GB" sz="800">
                <a:solidFill>
                  <a:schemeClr val="bg1"/>
                </a:solidFill>
              </a:rPr>
              <a:t>33</a:t>
            </a:r>
          </a:p>
          <a:p>
            <a:pPr algn="ctr"/>
            <a:r>
              <a:rPr lang="en-GB" sz="80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255</a:t>
              </a:r>
            </a:p>
            <a:p>
              <a:pPr algn="ctr"/>
              <a:r>
                <a:rPr lang="en-GB" sz="800">
                  <a:solidFill>
                    <a:schemeClr val="bg1"/>
                  </a:solidFill>
                </a:rPr>
                <a:t>163</a:t>
              </a:r>
            </a:p>
            <a:p>
              <a:pPr algn="ctr"/>
              <a:r>
                <a:rPr lang="en-GB" sz="80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99</a:t>
              </a:r>
            </a:p>
            <a:p>
              <a:pPr algn="ctr"/>
              <a:r>
                <a:rPr lang="en-GB" sz="800">
                  <a:solidFill>
                    <a:sysClr val="windowText" lastClr="000000"/>
                  </a:solidFill>
                </a:rPr>
                <a:t>235</a:t>
              </a:r>
            </a:p>
            <a:p>
              <a:pPr algn="ctr"/>
              <a:r>
                <a:rPr lang="en-GB" sz="80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017666"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017666"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9" name="Graphic 8">
            <a:extLst>
              <a:ext uri="{FF2B5EF4-FFF2-40B4-BE49-F238E27FC236}">
                <a16:creationId xmlns:a16="http://schemas.microsoft.com/office/drawing/2014/main" id="{3AE81D1E-EC03-4E35-9F55-9751C67CE0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406839687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741301" y="1470479"/>
            <a:ext cx="3099633"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1017666"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7" name="Graphic 6">
            <a:extLst>
              <a:ext uri="{FF2B5EF4-FFF2-40B4-BE49-F238E27FC236}">
                <a16:creationId xmlns:a16="http://schemas.microsoft.com/office/drawing/2014/main" id="{38ADB91F-075F-40EA-BBF8-09E1B53E1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067084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656602" y="736722"/>
            <a:ext cx="7794097" cy="545586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923066" y="5075895"/>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922009" y="1002219"/>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pic>
        <p:nvPicPr>
          <p:cNvPr id="7" name="Graphic 6">
            <a:extLst>
              <a:ext uri="{FF2B5EF4-FFF2-40B4-BE49-F238E27FC236}">
                <a16:creationId xmlns:a16="http://schemas.microsoft.com/office/drawing/2014/main" id="{FBDA91F4-0EDF-45F7-BE99-6872894A1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91583974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686675" y="736722"/>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953138" y="5075895"/>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2" name="Title 1"/>
          <p:cNvSpPr>
            <a:spLocks noGrp="1"/>
          </p:cNvSpPr>
          <p:nvPr>
            <p:ph type="ctrTitle" hasCustomPrompt="1"/>
          </p:nvPr>
        </p:nvSpPr>
        <p:spPr>
          <a:xfrm>
            <a:off x="7953138" y="1002219"/>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pic>
        <p:nvPicPr>
          <p:cNvPr id="11"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28194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741301" y="1470479"/>
            <a:ext cx="3099633"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1017666"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38ADB91F-075F-40EA-BBF8-09E1B53E1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797359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741301"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10" name="Graphic 9">
            <a:extLst>
              <a:ext uri="{FF2B5EF4-FFF2-40B4-BE49-F238E27FC236}">
                <a16:creationId xmlns:a16="http://schemas.microsoft.com/office/drawing/2014/main" id="{7C82C8FF-4554-4D33-9E91-3BB7D4A856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2337" y="736722"/>
            <a:ext cx="914400" cy="368346"/>
          </a:xfrm>
          <a:prstGeom prst="rect">
            <a:avLst/>
          </a:prstGeom>
        </p:spPr>
      </p:pic>
    </p:spTree>
    <p:extLst>
      <p:ext uri="{BB962C8B-B14F-4D97-AF65-F5344CB8AC3E}">
        <p14:creationId xmlns:p14="http://schemas.microsoft.com/office/powerpoint/2010/main" val="2283475376"/>
      </p:ext>
    </p:extLst>
  </p:cSld>
  <p:clrMapOvr>
    <a:masterClrMapping/>
  </p:clrMapOvr>
  <p:extLst>
    <p:ext uri="{DCECCB84-F9BA-43D5-87BE-67443E8EF086}">
      <p15:sldGuideLst xmlns:p15="http://schemas.microsoft.com/office/powerpoint/2012/main">
        <p15:guide id="1" orient="horz" pos="349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741301" y="732868"/>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8" name="Graphic 7">
            <a:extLst>
              <a:ext uri="{FF2B5EF4-FFF2-40B4-BE49-F238E27FC236}">
                <a16:creationId xmlns:a16="http://schemas.microsoft.com/office/drawing/2014/main" id="{20418D56-2AD4-4649-A855-7B7DABEE4F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89910" y="736722"/>
            <a:ext cx="914400" cy="368346"/>
          </a:xfrm>
          <a:prstGeom prst="rect">
            <a:avLst/>
          </a:prstGeom>
        </p:spPr>
      </p:pic>
    </p:spTree>
    <p:extLst>
      <p:ext uri="{BB962C8B-B14F-4D97-AF65-F5344CB8AC3E}">
        <p14:creationId xmlns:p14="http://schemas.microsoft.com/office/powerpoint/2010/main" val="25168002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09676"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3432043"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3432043"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017117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41302" y="1456388"/>
            <a:ext cx="5506648"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741302" y="5007009"/>
            <a:ext cx="550664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686141" y="736722"/>
            <a:ext cx="3764557" cy="539125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pic>
        <p:nvPicPr>
          <p:cNvPr id="10" name="Graphic 9">
            <a:extLst>
              <a:ext uri="{FF2B5EF4-FFF2-40B4-BE49-F238E27FC236}">
                <a16:creationId xmlns:a16="http://schemas.microsoft.com/office/drawing/2014/main" id="{9A84BD71-38D7-4AC1-B38A-7DE8843A6D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5420926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086386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w/ super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a:xfrm>
            <a:off x="995364" y="431800"/>
            <a:ext cx="10204704" cy="533400"/>
          </a:xfrm>
        </p:spPr>
        <p:txBody>
          <a:bodyPr/>
          <a:lstStyle/>
          <a:p>
            <a:r>
              <a:rPr lang="en-US"/>
              <a:t>Click to edit Master title style</a:t>
            </a:r>
            <a:endParaRPr lang="en-GB"/>
          </a:p>
        </p:txBody>
      </p:sp>
      <p:sp>
        <p:nvSpPr>
          <p:cNvPr id="4" name="Text Placeholder 3"/>
          <p:cNvSpPr>
            <a:spLocks noGrp="1"/>
          </p:cNvSpPr>
          <p:nvPr>
            <p:ph type="body" sz="quarter" idx="10"/>
          </p:nvPr>
        </p:nvSpPr>
        <p:spPr>
          <a:xfrm>
            <a:off x="993648" y="189259"/>
            <a:ext cx="10204704" cy="184666"/>
          </a:xfrm>
        </p:spPr>
        <p:txBody>
          <a:bodyPr>
            <a:noAutofit/>
          </a:bodyPr>
          <a:lstStyle>
            <a:lvl1pPr>
              <a:defRPr sz="1200">
                <a:solidFill>
                  <a:schemeClr val="bg1"/>
                </a:solidFill>
              </a:defRPr>
            </a:lvl1pPr>
          </a:lstStyle>
          <a:p>
            <a:pPr lvl="0"/>
            <a:r>
              <a:rPr lang="en-US"/>
              <a:t>Edit Master text styles</a:t>
            </a:r>
          </a:p>
        </p:txBody>
      </p:sp>
    </p:spTree>
    <p:extLst>
      <p:ext uri="{BB962C8B-B14F-4D97-AF65-F5344CB8AC3E}">
        <p14:creationId xmlns:p14="http://schemas.microsoft.com/office/powerpoint/2010/main" val="608696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1650901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Only - Dark BG colour w/ supertitle">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
        <p:nvSpPr>
          <p:cNvPr id="6" name="Text Placeholder 3"/>
          <p:cNvSpPr>
            <a:spLocks noGrp="1"/>
          </p:cNvSpPr>
          <p:nvPr>
            <p:ph type="body" sz="quarter" idx="10"/>
          </p:nvPr>
        </p:nvSpPr>
        <p:spPr>
          <a:xfrm>
            <a:off x="993648" y="189259"/>
            <a:ext cx="10204704" cy="184666"/>
          </a:xfrm>
        </p:spPr>
        <p:txBody>
          <a:bodyPr>
            <a:noAutofit/>
          </a:bodyPr>
          <a:lstStyle>
            <a:lvl1pPr>
              <a:defRPr sz="1200">
                <a:solidFill>
                  <a:schemeClr val="bg1"/>
                </a:solidFill>
              </a:defRPr>
            </a:lvl1pPr>
          </a:lstStyle>
          <a:p>
            <a:pPr lvl="0"/>
            <a:r>
              <a:rPr lang="en-US"/>
              <a:t>Edit Master text styles</a:t>
            </a:r>
          </a:p>
        </p:txBody>
      </p:sp>
    </p:spTree>
    <p:extLst>
      <p:ext uri="{BB962C8B-B14F-4D97-AF65-F5344CB8AC3E}">
        <p14:creationId xmlns:p14="http://schemas.microsoft.com/office/powerpoint/2010/main" val="1820582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45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7884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One Column Text w/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704"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a:xfrm>
            <a:off x="995364" y="431800"/>
            <a:ext cx="10204704" cy="533400"/>
          </a:xfrm>
        </p:spPr>
        <p:txBody>
          <a:bodyPr/>
          <a:lstStyle/>
          <a:p>
            <a:r>
              <a:rPr lang="en-US"/>
              <a:t>Click to edit Master title style</a:t>
            </a:r>
            <a:endParaRPr lang="en-GB"/>
          </a:p>
        </p:txBody>
      </p:sp>
      <p:sp>
        <p:nvSpPr>
          <p:cNvPr id="4" name="Text Placeholder 3"/>
          <p:cNvSpPr>
            <a:spLocks noGrp="1"/>
          </p:cNvSpPr>
          <p:nvPr>
            <p:ph type="body" sz="quarter" idx="11"/>
          </p:nvPr>
        </p:nvSpPr>
        <p:spPr>
          <a:xfrm>
            <a:off x="993648" y="189259"/>
            <a:ext cx="10204704" cy="184666"/>
          </a:xfrm>
        </p:spPr>
        <p:txBody>
          <a:bodyPr>
            <a:noAutofit/>
          </a:bodyPr>
          <a:lstStyle>
            <a:lvl1pPr>
              <a:defRPr sz="1200">
                <a:solidFill>
                  <a:schemeClr val="bg1"/>
                </a:solidFill>
              </a:defRPr>
            </a:lvl1pPr>
          </a:lstStyle>
          <a:p>
            <a:pPr lvl="0"/>
            <a:r>
              <a:rPr lang="en-US"/>
              <a:t>Edit Master text styles</a:t>
            </a:r>
          </a:p>
        </p:txBody>
      </p:sp>
    </p:spTree>
    <p:extLst>
      <p:ext uri="{BB962C8B-B14F-4D97-AF65-F5344CB8AC3E}">
        <p14:creationId xmlns:p14="http://schemas.microsoft.com/office/powerpoint/2010/main" val="320738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656602" y="736722"/>
            <a:ext cx="7794097" cy="545586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923066" y="5075895"/>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922009" y="1002219"/>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pic>
        <p:nvPicPr>
          <p:cNvPr id="7" name="Graphic 6">
            <a:extLst>
              <a:ext uri="{FF2B5EF4-FFF2-40B4-BE49-F238E27FC236}">
                <a16:creationId xmlns:a16="http://schemas.microsoft.com/office/drawing/2014/main" id="{FBDA91F4-0EDF-45F7-BE99-6872894A1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a:xfrm>
            <a:off x="995364" y="431800"/>
            <a:ext cx="10204704" cy="533400"/>
          </a:xfrm>
        </p:spPr>
        <p:txBody>
          <a:bodyPr/>
          <a:lstStyle>
            <a:lvl1pPr>
              <a:defRPr/>
            </a:lvl1pPr>
          </a:lstStyle>
          <a:p>
            <a:r>
              <a:rPr lang="en-US"/>
              <a:t>Click to edit </a:t>
            </a:r>
            <a:br>
              <a:rPr lang="en-US"/>
            </a:br>
            <a:r>
              <a:rPr lang="en-US"/>
              <a:t>Master title style</a:t>
            </a:r>
            <a:endParaRPr lang="en-GB"/>
          </a:p>
        </p:txBody>
      </p:sp>
    </p:spTree>
    <p:extLst>
      <p:ext uri="{BB962C8B-B14F-4D97-AF65-F5344CB8AC3E}">
        <p14:creationId xmlns:p14="http://schemas.microsoft.com/office/powerpoint/2010/main" val="177375439"/>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a:xfrm>
            <a:off x="995364" y="431800"/>
            <a:ext cx="10204704" cy="533400"/>
          </a:xfrm>
        </p:spPr>
        <p:txBody>
          <a:bodyPr/>
          <a:lstStyle>
            <a:lvl1pPr>
              <a:defRPr>
                <a:solidFill>
                  <a:schemeClr val="bg1"/>
                </a:solidFill>
              </a:defRPr>
            </a:lvl1pPr>
          </a:lstStyle>
          <a:p>
            <a:r>
              <a:rPr lang="en-US"/>
              <a:t>Click to edit </a:t>
            </a:r>
            <a:br>
              <a:rPr lang="en-US"/>
            </a:br>
            <a:r>
              <a:rPr lang="en-US"/>
              <a:t>Master title style</a:t>
            </a:r>
            <a:endParaRPr lang="en-GB"/>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1" name="TextBox 10">
            <a:extLst>
              <a:ext uri="{FF2B5EF4-FFF2-40B4-BE49-F238E27FC236}">
                <a16:creationId xmlns:a16="http://schemas.microsoft.com/office/drawing/2014/main" id="{EAD0735C-5333-49B3-9BB3-2DB5B223D2C2}"/>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1003987123"/>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399" y="1330126"/>
            <a:ext cx="10204704"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8A67E0C1-2833-414F-8465-5CA23A34800F}"/>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26405950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220800" y="1330126"/>
            <a:ext cx="496800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948116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1" name="TextBox 10">
            <a:extLst>
              <a:ext uri="{FF2B5EF4-FFF2-40B4-BE49-F238E27FC236}">
                <a16:creationId xmlns:a16="http://schemas.microsoft.com/office/drawing/2014/main" id="{68764BCC-8A0E-43E4-96F7-738E1F0CB82A}"/>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1980916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60796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297083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346076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a:p>
        </p:txBody>
      </p:sp>
      <p:sp>
        <p:nvSpPr>
          <p:cNvPr id="7" name="Text Placeholder 8"/>
          <p:cNvSpPr>
            <a:spLocks noGrp="1"/>
          </p:cNvSpPr>
          <p:nvPr>
            <p:ph type="body" sz="quarter" idx="10"/>
          </p:nvPr>
        </p:nvSpPr>
        <p:spPr>
          <a:xfrm>
            <a:off x="1003200"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a:p>
        </p:txBody>
      </p:sp>
      <p:sp>
        <p:nvSpPr>
          <p:cNvPr id="9" name="Text Placeholder 8"/>
          <p:cNvSpPr>
            <a:spLocks noGrp="1"/>
          </p:cNvSpPr>
          <p:nvPr>
            <p:ph type="body" sz="quarter" idx="14"/>
          </p:nvPr>
        </p:nvSpPr>
        <p:spPr>
          <a:xfrm>
            <a:off x="4507546"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p:cNvSpPr>
            <a:spLocks noGrp="1"/>
          </p:cNvSpPr>
          <p:nvPr>
            <p:ph type="body" sz="quarter" idx="15"/>
          </p:nvPr>
        </p:nvSpPr>
        <p:spPr>
          <a:xfrm>
            <a:off x="8011892"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222237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9067636"/>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686675" y="736722"/>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953138" y="5075895"/>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ctrTitle" hasCustomPrompt="1"/>
          </p:nvPr>
        </p:nvSpPr>
        <p:spPr>
          <a:xfrm>
            <a:off x="7953138" y="1002219"/>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pic>
        <p:nvPicPr>
          <p:cNvPr id="11"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969939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636529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27175358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9" name="Text Placeholder 8"/>
          <p:cNvSpPr>
            <a:spLocks noGrp="1"/>
          </p:cNvSpPr>
          <p:nvPr>
            <p:ph type="body" sz="quarter" idx="10"/>
          </p:nvPr>
        </p:nvSpPr>
        <p:spPr>
          <a:xfrm>
            <a:off x="1003200"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060888"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5118576"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7176264"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9233951"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42527431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786245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18125811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a:solidFill>
            <a:srgbClr val="E5E5E5"/>
          </a:solidFill>
        </p:spPr>
        <p:txBody>
          <a:bodyPr lIns="91440" tIns="1005840" rIns="91440"/>
          <a:lstStyle>
            <a:lvl1pPr>
              <a:defRPr sz="1600" b="1" spc="0"/>
            </a:lvl1pPr>
            <a:lvl2pPr>
              <a:defRPr sz="1600" b="0">
                <a:solidFill>
                  <a:schemeClr val="tx1"/>
                </a:solidFill>
              </a:defRPr>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0A7138E-6EE9-4E16-AB30-D7C7DA3DCEFF}"/>
              </a:ext>
            </a:extLst>
          </p:cNvPr>
          <p:cNvSpPr>
            <a:spLocks noGrp="1"/>
          </p:cNvSpPr>
          <p:nvPr>
            <p:ph type="body" sz="quarter" idx="24" hasCustomPrompt="1"/>
          </p:nvPr>
        </p:nvSpPr>
        <p:spPr>
          <a:xfrm>
            <a:off x="998538" y="1630363"/>
            <a:ext cx="1906587" cy="563562"/>
          </a:xfrm>
          <a:solidFill>
            <a:srgbClr val="1E49E2"/>
          </a:solidFill>
        </p:spPr>
        <p:txBody>
          <a:bodyPr anchor="ctr"/>
          <a:lstStyle>
            <a:lvl1pPr algn="ctr">
              <a:defRPr sz="1800" b="1" kern="0">
                <a:solidFill>
                  <a:schemeClr val="bg1"/>
                </a:solidFill>
              </a:defRPr>
            </a:lvl1pPr>
          </a:lstStyle>
          <a:p>
            <a:pPr lvl="0"/>
            <a:r>
              <a:rPr lang="en-US"/>
              <a:t>Subtitle</a:t>
            </a:r>
          </a:p>
        </p:txBody>
      </p:sp>
      <p:sp>
        <p:nvSpPr>
          <p:cNvPr id="15" name="Text Placeholder 3">
            <a:extLst>
              <a:ext uri="{FF2B5EF4-FFF2-40B4-BE49-F238E27FC236}">
                <a16:creationId xmlns:a16="http://schemas.microsoft.com/office/drawing/2014/main" id="{4E652417-F61A-4ABE-AAED-E30436B90B12}"/>
              </a:ext>
            </a:extLst>
          </p:cNvPr>
          <p:cNvSpPr>
            <a:spLocks noGrp="1"/>
          </p:cNvSpPr>
          <p:nvPr>
            <p:ph type="body" sz="quarter" idx="25" hasCustomPrompt="1"/>
          </p:nvPr>
        </p:nvSpPr>
        <p:spPr>
          <a:xfrm>
            <a:off x="3073464" y="1630363"/>
            <a:ext cx="1906587" cy="563562"/>
          </a:xfrm>
          <a:solidFill>
            <a:schemeClr val="tx2"/>
          </a:solidFill>
        </p:spPr>
        <p:txBody>
          <a:bodyPr anchor="ctr"/>
          <a:lstStyle>
            <a:lvl1pPr algn="ctr">
              <a:defRPr sz="1800" b="1" kern="0">
                <a:solidFill>
                  <a:schemeClr val="bg1"/>
                </a:solidFill>
              </a:defRPr>
            </a:lvl1pPr>
          </a:lstStyle>
          <a:p>
            <a:pPr lvl="0"/>
            <a:r>
              <a:rPr lang="en-US"/>
              <a:t>Subtitle</a:t>
            </a:r>
          </a:p>
        </p:txBody>
      </p:sp>
      <p:sp>
        <p:nvSpPr>
          <p:cNvPr id="16" name="Text Placeholder 3">
            <a:extLst>
              <a:ext uri="{FF2B5EF4-FFF2-40B4-BE49-F238E27FC236}">
                <a16:creationId xmlns:a16="http://schemas.microsoft.com/office/drawing/2014/main" id="{31218554-B99A-45E3-9AE4-434D8CA5AD2C}"/>
              </a:ext>
            </a:extLst>
          </p:cNvPr>
          <p:cNvSpPr>
            <a:spLocks noGrp="1"/>
          </p:cNvSpPr>
          <p:nvPr>
            <p:ph type="body" sz="quarter" idx="26" hasCustomPrompt="1"/>
          </p:nvPr>
        </p:nvSpPr>
        <p:spPr>
          <a:xfrm>
            <a:off x="5140699" y="1630363"/>
            <a:ext cx="1906587" cy="563562"/>
          </a:xfrm>
          <a:solidFill>
            <a:schemeClr val="accent4"/>
          </a:solidFill>
        </p:spPr>
        <p:txBody>
          <a:bodyPr anchor="ctr"/>
          <a:lstStyle>
            <a:lvl1pPr algn="ctr">
              <a:defRPr sz="1800" b="1" kern="0">
                <a:solidFill>
                  <a:schemeClr val="bg1"/>
                </a:solidFill>
              </a:defRPr>
            </a:lvl1pPr>
          </a:lstStyle>
          <a:p>
            <a:pPr lvl="0"/>
            <a:r>
              <a:rPr lang="en-US"/>
              <a:t>Subtitle</a:t>
            </a:r>
          </a:p>
        </p:txBody>
      </p:sp>
      <p:sp>
        <p:nvSpPr>
          <p:cNvPr id="17" name="Text Placeholder 3">
            <a:extLst>
              <a:ext uri="{FF2B5EF4-FFF2-40B4-BE49-F238E27FC236}">
                <a16:creationId xmlns:a16="http://schemas.microsoft.com/office/drawing/2014/main" id="{BFCA38BE-76B7-4635-8179-9D7DD99CD973}"/>
              </a:ext>
            </a:extLst>
          </p:cNvPr>
          <p:cNvSpPr>
            <a:spLocks noGrp="1"/>
          </p:cNvSpPr>
          <p:nvPr>
            <p:ph type="body" sz="quarter" idx="27" hasCustomPrompt="1"/>
          </p:nvPr>
        </p:nvSpPr>
        <p:spPr>
          <a:xfrm>
            <a:off x="7207934" y="1630363"/>
            <a:ext cx="1906587" cy="563562"/>
          </a:xfrm>
          <a:solidFill>
            <a:schemeClr val="accent3"/>
          </a:solidFill>
        </p:spPr>
        <p:txBody>
          <a:bodyPr anchor="ctr"/>
          <a:lstStyle>
            <a:lvl1pPr algn="ctr">
              <a:defRPr sz="1800" b="1" kern="0">
                <a:solidFill>
                  <a:schemeClr val="bg1"/>
                </a:solidFill>
              </a:defRPr>
            </a:lvl1pPr>
          </a:lstStyle>
          <a:p>
            <a:pPr lvl="0"/>
            <a:r>
              <a:rPr lang="en-US"/>
              <a:t>Subtitle</a:t>
            </a:r>
          </a:p>
        </p:txBody>
      </p:sp>
      <p:sp>
        <p:nvSpPr>
          <p:cNvPr id="18" name="Text Placeholder 3">
            <a:extLst>
              <a:ext uri="{FF2B5EF4-FFF2-40B4-BE49-F238E27FC236}">
                <a16:creationId xmlns:a16="http://schemas.microsoft.com/office/drawing/2014/main" id="{D2020005-E0B8-4233-8022-8AC559F11D2F}"/>
              </a:ext>
            </a:extLst>
          </p:cNvPr>
          <p:cNvSpPr>
            <a:spLocks noGrp="1"/>
          </p:cNvSpPr>
          <p:nvPr>
            <p:ph type="body" sz="quarter" idx="28" hasCustomPrompt="1"/>
          </p:nvPr>
        </p:nvSpPr>
        <p:spPr>
          <a:xfrm>
            <a:off x="9280798" y="1630363"/>
            <a:ext cx="1906587" cy="563562"/>
          </a:xfrm>
          <a:solidFill>
            <a:schemeClr val="accent1"/>
          </a:solidFill>
        </p:spPr>
        <p:txBody>
          <a:bodyPr anchor="ctr"/>
          <a:lstStyle>
            <a:lvl1pPr algn="ctr">
              <a:defRPr sz="1800" b="1" kern="0">
                <a:solidFill>
                  <a:schemeClr val="bg1"/>
                </a:solidFill>
              </a:defRPr>
            </a:lvl1pPr>
          </a:lstStyle>
          <a:p>
            <a:pPr lvl="0"/>
            <a:r>
              <a:rPr lang="en-US"/>
              <a:t>Subtitle</a:t>
            </a:r>
          </a:p>
        </p:txBody>
      </p:sp>
    </p:spTree>
    <p:extLst>
      <p:ext uri="{BB962C8B-B14F-4D97-AF65-F5344CB8AC3E}">
        <p14:creationId xmlns:p14="http://schemas.microsoft.com/office/powerpoint/2010/main" val="900591372"/>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Edit Master text styles</a:t>
            </a:r>
          </a:p>
        </p:txBody>
      </p:sp>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Tree>
    <p:extLst>
      <p:ext uri="{BB962C8B-B14F-4D97-AF65-F5344CB8AC3E}">
        <p14:creationId xmlns:p14="http://schemas.microsoft.com/office/powerpoint/2010/main" val="41853628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16" name="Text Placeholder 8"/>
          <p:cNvSpPr>
            <a:spLocks noGrp="1"/>
          </p:cNvSpPr>
          <p:nvPr>
            <p:ph type="body" sz="quarter" idx="21"/>
          </p:nvPr>
        </p:nvSpPr>
        <p:spPr>
          <a:xfrm>
            <a:off x="623604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2389689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13" name="Text Placeholder 8"/>
          <p:cNvSpPr>
            <a:spLocks noGrp="1"/>
          </p:cNvSpPr>
          <p:nvPr>
            <p:ph type="body" sz="quarter" idx="19"/>
          </p:nvPr>
        </p:nvSpPr>
        <p:spPr>
          <a:xfrm>
            <a:off x="100320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15" name="Text Placeholder 8"/>
          <p:cNvSpPr>
            <a:spLocks noGrp="1"/>
          </p:cNvSpPr>
          <p:nvPr>
            <p:ph type="body" sz="quarter" idx="21"/>
          </p:nvPr>
        </p:nvSpPr>
        <p:spPr>
          <a:xfrm>
            <a:off x="623604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21" name="Text Placeholder 8"/>
          <p:cNvSpPr>
            <a:spLocks noGrp="1"/>
          </p:cNvSpPr>
          <p:nvPr>
            <p:ph type="body" sz="quarter" idx="23"/>
          </p:nvPr>
        </p:nvSpPr>
        <p:spPr>
          <a:xfrm>
            <a:off x="100320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23" name="Text Placeholder 8"/>
          <p:cNvSpPr>
            <a:spLocks noGrp="1"/>
          </p:cNvSpPr>
          <p:nvPr>
            <p:ph type="body" sz="quarter" idx="25"/>
          </p:nvPr>
        </p:nvSpPr>
        <p:spPr>
          <a:xfrm>
            <a:off x="623604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131387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5916674"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700687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741301"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7C82C8FF-4554-4D33-9E91-3BB7D4A856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2337" y="736722"/>
            <a:ext cx="914400" cy="368346"/>
          </a:xfrm>
          <a:prstGeom prst="rect">
            <a:avLst/>
          </a:prstGeom>
        </p:spPr>
      </p:pic>
    </p:spTree>
    <p:extLst>
      <p:ext uri="{BB962C8B-B14F-4D97-AF65-F5344CB8AC3E}">
        <p14:creationId xmlns:p14="http://schemas.microsoft.com/office/powerpoint/2010/main" val="4033362024"/>
      </p:ext>
    </p:extLst>
  </p:cSld>
  <p:clrMapOvr>
    <a:masterClrMapping/>
  </p:clrMapOvr>
  <p:extLst>
    <p:ext uri="{DCECCB84-F9BA-43D5-87BE-67443E8EF086}">
      <p15:sldGuideLst xmlns:p15="http://schemas.microsoft.com/office/powerpoint/2012/main">
        <p15:guide id="1" orient="horz" pos="3498"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4020135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2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38928570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36369554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32484829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3090947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6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42542396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7595874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4325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35453855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43250"/>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Tree>
    <p:extLst>
      <p:ext uri="{BB962C8B-B14F-4D97-AF65-F5344CB8AC3E}">
        <p14:creationId xmlns:p14="http://schemas.microsoft.com/office/powerpoint/2010/main" val="14793441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629772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741301" y="732868"/>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20418D56-2AD4-4649-A855-7B7DABEE4F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89910" y="736722"/>
            <a:ext cx="914400" cy="368346"/>
          </a:xfrm>
          <a:prstGeom prst="rect">
            <a:avLst/>
          </a:prstGeom>
        </p:spPr>
      </p:pic>
    </p:spTree>
    <p:extLst>
      <p:ext uri="{BB962C8B-B14F-4D97-AF65-F5344CB8AC3E}">
        <p14:creationId xmlns:p14="http://schemas.microsoft.com/office/powerpoint/2010/main" val="24547445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RESUM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81300" y="1332352"/>
            <a:ext cx="8407500" cy="4544573"/>
          </a:xfrm>
        </p:spPr>
        <p:txBody>
          <a:bodyPr/>
          <a:lstStyle>
            <a:lvl1pPr>
              <a:spcAft>
                <a:spcPts val="300"/>
              </a:spcAft>
              <a:defRPr sz="1000"/>
            </a:lvl1pPr>
            <a:lvl2pPr>
              <a:defRPr lang="en-US" sz="1000" kern="0" noProof="0" dirty="0" smtClean="0">
                <a:solidFill>
                  <a:schemeClr val="tx1"/>
                </a:solidFill>
                <a:latin typeface="Arial" pitchFamily="34" charset="0"/>
                <a:ea typeface="+mn-ea"/>
                <a:cs typeface="Arial" pitchFamily="34" charset="0"/>
              </a:defRPr>
            </a:lvl2pPr>
            <a:lvl3pPr marL="219456" indent="-219456">
              <a:defRPr sz="1000"/>
            </a:lvl3pPr>
            <a:lvl4pPr marL="356616" indent="-146304">
              <a:defRPr sz="1000"/>
            </a:lvl4pPr>
            <a:lvl5pPr marL="576072" indent="-219456">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1"/>
          </p:nvPr>
        </p:nvSpPr>
        <p:spPr>
          <a:xfrm>
            <a:off x="1003200" y="2837300"/>
            <a:ext cx="1549500" cy="3039625"/>
          </a:xfrm>
        </p:spPr>
        <p:txBody>
          <a:bodyPr/>
          <a:lstStyle>
            <a:lvl1pPr>
              <a:spcAft>
                <a:spcPts val="0"/>
              </a:spcAft>
              <a:defRPr sz="700"/>
            </a:lvl1pPr>
            <a:lvl2pPr>
              <a:spcAft>
                <a:spcPts val="0"/>
              </a:spcAft>
              <a:tabLst>
                <a:tab pos="228600" algn="l"/>
              </a:tabLst>
              <a:defRPr sz="700">
                <a:solidFill>
                  <a:schemeClr val="tx1"/>
                </a:solidFill>
              </a:defRPr>
            </a:lvl2pPr>
            <a:lvl3pPr marL="174625" indent="-174625">
              <a:spcAft>
                <a:spcPts val="0"/>
              </a:spcAft>
              <a:defRPr sz="700"/>
            </a:lvl3pPr>
            <a:lvl4pPr>
              <a:defRPr sz="700"/>
            </a:lvl4pPr>
            <a:lvl5pPr>
              <a:defRPr sz="700"/>
            </a:lvl5pPr>
          </a:lstStyle>
          <a:p>
            <a:pPr lvl="0"/>
            <a:r>
              <a:rPr lang="en-US" noProof="0"/>
              <a:t>Edit Master text styles</a:t>
            </a:r>
          </a:p>
          <a:p>
            <a:pPr lvl="1"/>
            <a:r>
              <a:rPr lang="en-US" noProof="0"/>
              <a:t>Second level</a:t>
            </a:r>
          </a:p>
          <a:p>
            <a:pPr lvl="2"/>
            <a:r>
              <a:rPr lang="en-US" noProof="0"/>
              <a:t>Third level</a:t>
            </a:r>
          </a:p>
        </p:txBody>
      </p:sp>
      <p:cxnSp>
        <p:nvCxnSpPr>
          <p:cNvPr id="10" name="Straight Connector 9"/>
          <p:cNvCxnSpPr/>
          <p:nvPr userDrawn="1"/>
        </p:nvCxnSpPr>
        <p:spPr>
          <a:xfrm>
            <a:off x="2667000" y="1332352"/>
            <a:ext cx="0" cy="4544573"/>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p:sp>
        <p:nvSpPr>
          <p:cNvPr id="6" name="Text Placeholder 4"/>
          <p:cNvSpPr>
            <a:spLocks noGrp="1"/>
          </p:cNvSpPr>
          <p:nvPr>
            <p:ph type="body" sz="quarter" idx="12" hasCustomPrompt="1"/>
          </p:nvPr>
        </p:nvSpPr>
        <p:spPr>
          <a:xfrm>
            <a:off x="1003200" y="979051"/>
            <a:ext cx="10195560" cy="169200"/>
          </a:xfrm>
        </p:spPr>
        <p:txBody>
          <a:bodyPr anchor="b"/>
          <a:lstStyle>
            <a:lvl1pPr>
              <a:spcAft>
                <a:spcPts val="0"/>
              </a:spcAft>
              <a:defRPr sz="1200">
                <a:solidFill>
                  <a:schemeClr val="bg1"/>
                </a:solidFill>
              </a:defRPr>
            </a:lvl1pPr>
          </a:lstStyle>
          <a:p>
            <a:pPr lvl="0"/>
            <a:r>
              <a:rPr lang="en-US" noProof="0"/>
              <a:t>Super title here</a:t>
            </a:r>
          </a:p>
        </p:txBody>
      </p:sp>
      <p:sp>
        <p:nvSpPr>
          <p:cNvPr id="5" name="Picture Placeholder 4"/>
          <p:cNvSpPr>
            <a:spLocks noGrp="1"/>
          </p:cNvSpPr>
          <p:nvPr>
            <p:ph type="pic" sz="quarter" idx="13"/>
          </p:nvPr>
        </p:nvSpPr>
        <p:spPr>
          <a:xfrm>
            <a:off x="1003300" y="1331913"/>
            <a:ext cx="1261872" cy="1402201"/>
          </a:xfrm>
          <a:ln>
            <a:noFill/>
          </a:ln>
        </p:spPr>
        <p:txBody>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6094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12</a:t>
            </a:r>
          </a:p>
          <a:p>
            <a:pPr algn="ctr"/>
            <a:r>
              <a:rPr lang="en-GB" sz="800">
                <a:solidFill>
                  <a:schemeClr val="bg1"/>
                </a:solidFill>
              </a:rPr>
              <a:t>35</a:t>
            </a:r>
          </a:p>
          <a:p>
            <a:pPr algn="ctr"/>
            <a:r>
              <a:rPr lang="en-GB" sz="80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172</a:t>
            </a:r>
          </a:p>
          <a:p>
            <a:pPr algn="ctr"/>
            <a:r>
              <a:rPr lang="en-GB" sz="800">
                <a:solidFill>
                  <a:sysClr val="windowText" lastClr="000000"/>
                </a:solidFill>
              </a:rPr>
              <a:t>234</a:t>
            </a:r>
          </a:p>
          <a:p>
            <a:pPr algn="ctr"/>
            <a:r>
              <a:rPr lang="en-GB" sz="80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255</a:t>
            </a:r>
          </a:p>
          <a:p>
            <a:pPr algn="ctr"/>
            <a:r>
              <a:rPr lang="en-GB" sz="800">
                <a:solidFill>
                  <a:sysClr val="windowText" lastClr="000000"/>
                </a:solidFill>
              </a:rPr>
              <a:t>163</a:t>
            </a:r>
          </a:p>
          <a:p>
            <a:pPr algn="ctr"/>
            <a:r>
              <a:rPr lang="en-GB" sz="80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accent3"/>
                </a:solidFill>
              </a:rPr>
              <a:t>99</a:t>
            </a:r>
          </a:p>
          <a:p>
            <a:pPr algn="ctr"/>
            <a:r>
              <a:rPr lang="en-GB" sz="800">
                <a:solidFill>
                  <a:schemeClr val="accent3"/>
                </a:solidFill>
              </a:rPr>
              <a:t>235</a:t>
            </a:r>
          </a:p>
          <a:p>
            <a:pPr algn="ctr"/>
            <a:r>
              <a:rPr lang="en-GB" sz="80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51</a:t>
            </a:r>
          </a:p>
          <a:p>
            <a:pPr algn="ctr"/>
            <a:r>
              <a:rPr lang="en-GB" sz="800">
                <a:solidFill>
                  <a:schemeClr val="bg1"/>
                </a:solidFill>
              </a:rPr>
              <a:t>51</a:t>
            </a:r>
          </a:p>
          <a:p>
            <a:pPr algn="ctr"/>
            <a:r>
              <a:rPr lang="en-GB" sz="80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endParaRPr lang="en-GB" sz="80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152</a:t>
            </a:r>
          </a:p>
          <a:p>
            <a:pPr algn="ctr"/>
            <a:r>
              <a:rPr lang="en-GB" sz="800">
                <a:solidFill>
                  <a:schemeClr val="bg1"/>
                </a:solidFill>
              </a:rPr>
              <a:t>152</a:t>
            </a:r>
          </a:p>
          <a:p>
            <a:pPr algn="ctr"/>
            <a:r>
              <a:rPr lang="en-GB" sz="80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178</a:t>
            </a:r>
          </a:p>
          <a:p>
            <a:pPr algn="ctr"/>
            <a:r>
              <a:rPr lang="en-GB" sz="800">
                <a:solidFill>
                  <a:sysClr val="windowText" lastClr="000000"/>
                </a:solidFill>
              </a:rPr>
              <a:t>178</a:t>
            </a:r>
          </a:p>
          <a:p>
            <a:pPr algn="ctr"/>
            <a:r>
              <a:rPr lang="en-GB" sz="80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229</a:t>
            </a:r>
          </a:p>
          <a:p>
            <a:pPr algn="ctr"/>
            <a:r>
              <a:rPr lang="en-GB" sz="800">
                <a:solidFill>
                  <a:schemeClr val="tx1"/>
                </a:solidFill>
              </a:rPr>
              <a:t>229</a:t>
            </a:r>
          </a:p>
          <a:p>
            <a:pPr algn="ctr"/>
            <a:r>
              <a:rPr lang="en-GB" sz="80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a:t>Purple/</a:t>
            </a:r>
            <a:br>
              <a:rPr lang="en-GB" sz="1000"/>
            </a:br>
            <a:r>
              <a:rPr lang="en-GB" sz="100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a:t>Pacific/</a:t>
            </a:r>
            <a:br>
              <a:rPr lang="en-GB" sz="1000"/>
            </a:br>
            <a:r>
              <a:rPr lang="en-GB" sz="100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a:solidFill>
                  <a:sysClr val="windowText" lastClr="000000"/>
                </a:solidFill>
              </a:rPr>
              <a:t>Gradients</a:t>
            </a:r>
          </a:p>
          <a:p>
            <a:pPr marL="171450" indent="-171450" algn="l">
              <a:spcAft>
                <a:spcPts val="300"/>
              </a:spcAft>
              <a:buFont typeface="Arial" panose="020B0604020202020204" pitchFamily="34" charset="0"/>
              <a:buChar char="•"/>
            </a:pPr>
            <a:r>
              <a:rPr lang="en-GB" sz="1000" b="0">
                <a:solidFill>
                  <a:sysClr val="windowText" lastClr="000000"/>
                </a:solidFill>
              </a:rPr>
              <a:t>The </a:t>
            </a:r>
            <a:r>
              <a:rPr lang="en-US" sz="1000" b="0" noProof="0">
                <a:solidFill>
                  <a:sysClr val="windowText" lastClr="000000"/>
                </a:solidFill>
              </a:rPr>
              <a:t>colors</a:t>
            </a:r>
            <a:r>
              <a:rPr lang="en-GB" sz="1000" b="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a:solidFill>
                  <a:sysClr val="windowText" lastClr="000000"/>
                </a:solidFill>
              </a:rPr>
              <a:t>Do not create new gradients; use only the gradients shown here</a:t>
            </a:r>
            <a:endParaRPr lang="en-US" sz="1000" b="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255</a:t>
            </a:r>
          </a:p>
          <a:p>
            <a:pPr algn="ctr"/>
            <a:r>
              <a:rPr lang="en-GB" sz="80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a:solidFill>
                  <a:sysClr val="windowText" lastClr="000000"/>
                </a:solidFill>
              </a:rPr>
              <a:t>Traffic Light palette</a:t>
            </a:r>
            <a:endParaRPr lang="en-US" sz="1000" b="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38</a:t>
            </a:r>
          </a:p>
          <a:p>
            <a:pPr algn="ctr"/>
            <a:r>
              <a:rPr lang="en-GB" sz="800">
                <a:solidFill>
                  <a:schemeClr val="bg1"/>
                </a:solidFill>
              </a:rPr>
              <a:t>153</a:t>
            </a:r>
          </a:p>
          <a:p>
            <a:pPr algn="ctr"/>
            <a:r>
              <a:rPr lang="en-GB" sz="80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241</a:t>
            </a:r>
          </a:p>
          <a:p>
            <a:pPr algn="ctr"/>
            <a:r>
              <a:rPr lang="en-GB" sz="800">
                <a:solidFill>
                  <a:schemeClr val="bg1"/>
                </a:solidFill>
              </a:rPr>
              <a:t>196</a:t>
            </a:r>
          </a:p>
          <a:p>
            <a:pPr algn="ctr"/>
            <a:r>
              <a:rPr lang="en-GB" sz="80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237</a:t>
            </a:r>
          </a:p>
          <a:p>
            <a:pPr algn="ctr"/>
            <a:r>
              <a:rPr lang="en-GB" sz="800">
                <a:solidFill>
                  <a:schemeClr val="bg1"/>
                </a:solidFill>
              </a:rPr>
              <a:t>33</a:t>
            </a:r>
          </a:p>
          <a:p>
            <a:pPr algn="ctr"/>
            <a:r>
              <a:rPr lang="en-GB" sz="80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255</a:t>
              </a:r>
            </a:p>
            <a:p>
              <a:pPr algn="ctr"/>
              <a:r>
                <a:rPr lang="en-GB" sz="800">
                  <a:solidFill>
                    <a:schemeClr val="bg1"/>
                  </a:solidFill>
                </a:rPr>
                <a:t>163</a:t>
              </a:r>
            </a:p>
            <a:p>
              <a:pPr algn="ctr"/>
              <a:r>
                <a:rPr lang="en-GB" sz="80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99</a:t>
              </a:r>
            </a:p>
            <a:p>
              <a:pPr algn="ctr"/>
              <a:r>
                <a:rPr lang="en-GB" sz="800">
                  <a:solidFill>
                    <a:sysClr val="windowText" lastClr="000000"/>
                  </a:solidFill>
                </a:rPr>
                <a:t>235</a:t>
              </a:r>
            </a:p>
            <a:p>
              <a:pPr algn="ctr"/>
              <a:r>
                <a:rPr lang="en-GB" sz="80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grpSp>
    </p:spTree>
    <p:extLst>
      <p:ext uri="{BB962C8B-B14F-4D97-AF65-F5344CB8AC3E}">
        <p14:creationId xmlns:p14="http://schemas.microsoft.com/office/powerpoint/2010/main" val="18568692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1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BAC95-9349-4031-A4DA-34CABDF082D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1935" r="13804"/>
          <a:stretch/>
        </p:blipFill>
        <p:spPr>
          <a:xfrm>
            <a:off x="0" y="-1"/>
            <a:ext cx="12192000" cy="6858000"/>
          </a:xfrm>
          <a:prstGeom prst="rect">
            <a:avLst/>
          </a:prstGeom>
        </p:spPr>
      </p:pic>
      <p:sp>
        <p:nvSpPr>
          <p:cNvPr id="10" name="Freeform: Shape 9">
            <a:extLst>
              <a:ext uri="{FF2B5EF4-FFF2-40B4-BE49-F238E27FC236}">
                <a16:creationId xmlns:a16="http://schemas.microsoft.com/office/drawing/2014/main" id="{EE89B0A5-9CBE-4306-AB9D-737AFA1BBA88}"/>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7294451 w 12192000"/>
              <a:gd name="connsiteY5" fmla="*/ 373857 h 6858000"/>
              <a:gd name="connsiteX6" fmla="*/ 7294451 w 12192000"/>
              <a:gd name="connsiteY6" fmla="*/ 6366219 h 6858000"/>
              <a:gd name="connsiteX7" fmla="*/ 11402107 w 12192000"/>
              <a:gd name="connsiteY7" fmla="*/ 6366219 h 6858000"/>
              <a:gd name="connsiteX8" fmla="*/ 11402107 w 12192000"/>
              <a:gd name="connsiteY8" fmla="*/ 373857 h 6858000"/>
              <a:gd name="connsiteX9" fmla="*/ 7294451 w 12192000"/>
              <a:gd name="connsiteY9" fmla="*/ 3738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7294451" y="373857"/>
                </a:moveTo>
                <a:lnTo>
                  <a:pt x="7294451" y="6366219"/>
                </a:lnTo>
                <a:lnTo>
                  <a:pt x="11402107" y="6366219"/>
                </a:lnTo>
                <a:lnTo>
                  <a:pt x="11402107" y="373857"/>
                </a:lnTo>
                <a:lnTo>
                  <a:pt x="7294451" y="373857"/>
                </a:lnTo>
                <a:close/>
              </a:path>
            </a:pathLst>
          </a:custGeom>
          <a:gradFill>
            <a:gsLst>
              <a:gs pos="100000">
                <a:srgbClr val="1E49E2"/>
              </a:gs>
              <a:gs pos="0">
                <a:schemeClr val="accent5"/>
              </a:gs>
            </a:gsLst>
            <a:lin ang="0" scaled="0"/>
          </a:gradFill>
        </p:spPr>
        <p:txBody>
          <a:bodyPr vert="horz" lIns="180000" tIns="180000" rIns="180000" bIns="180000" rtlCol="0" anchor="t" anchorCtr="0">
            <a:noAutofit/>
          </a:bodyPr>
          <a:lstStyle/>
          <a:p>
            <a:pPr marR="0" lvl="0" indent="0" fontAlgn="auto">
              <a:lnSpc>
                <a:spcPct val="70000"/>
              </a:lnSpc>
              <a:spcBef>
                <a:spcPts val="0"/>
              </a:spcBef>
              <a:spcAft>
                <a:spcPts val="0"/>
              </a:spcAft>
              <a:buClrTx/>
              <a:buSzTx/>
              <a:buFontTx/>
              <a:buNone/>
              <a:tabLst/>
            </a:pPr>
            <a:endParaRPr kumimoji="0" lang="en-US" sz="8800" b="0" i="0" u="none" strike="noStrike" kern="0" cap="none" spc="0" normalizeH="0" baseline="0">
              <a:ln>
                <a:noFill/>
              </a:ln>
              <a:solidFill>
                <a:srgbClr val="FFFFFF"/>
              </a:solidFill>
              <a:effectLst/>
              <a:uLnTx/>
              <a:uFillTx/>
              <a:latin typeface="KPMG Bold" panose="020B0803030202040204" pitchFamily="34" charset="0"/>
            </a:endParaRPr>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998478" y="1295400"/>
            <a:ext cx="4676608"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998478" y="5007010"/>
            <a:ext cx="467660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23EE304-3FCA-4CF8-84B4-178F6B5C57A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8476" y="371311"/>
            <a:ext cx="914400" cy="368346"/>
          </a:xfrm>
          <a:prstGeom prst="rect">
            <a:avLst/>
          </a:prstGeom>
        </p:spPr>
      </p:pic>
    </p:spTree>
    <p:custDataLst>
      <p:tags r:id="rId1"/>
    </p:custDataLst>
    <p:extLst>
      <p:ext uri="{BB962C8B-B14F-4D97-AF65-F5344CB8AC3E}">
        <p14:creationId xmlns:p14="http://schemas.microsoft.com/office/powerpoint/2010/main" val="24208014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2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clothing, underpants&#10;&#10;Description automatically generated">
            <a:extLst>
              <a:ext uri="{FF2B5EF4-FFF2-40B4-BE49-F238E27FC236}">
                <a16:creationId xmlns:a16="http://schemas.microsoft.com/office/drawing/2014/main" id="{82FDB256-1B4B-4319-AF11-BEB92FC7E50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 r="13460" b="6250"/>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0AD1B538-47BD-456C-918B-6648F57930D4}"/>
              </a:ext>
            </a:extLst>
          </p:cNvPr>
          <p:cNvSpPr/>
          <p:nvPr userDrawn="1"/>
        </p:nvSpPr>
        <p:spPr>
          <a:xfrm rot="16200000">
            <a:off x="1116081" y="138181"/>
            <a:ext cx="5927358" cy="6674080"/>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R="0" lvl="0" indent="0" fontAlgn="auto">
              <a:lnSpc>
                <a:spcPct val="70000"/>
              </a:lnSpc>
              <a:spcBef>
                <a:spcPts val="0"/>
              </a:spcBef>
              <a:spcAft>
                <a:spcPts val="0"/>
              </a:spcAft>
              <a:buClrTx/>
              <a:buSzTx/>
              <a:buFontTx/>
              <a:buNone/>
              <a:tabLst/>
            </a:pPr>
            <a:endParaRPr kumimoji="0" lang="en-US" sz="8800" b="0" i="0" u="none" strike="noStrike" kern="0" cap="none" spc="0" normalizeH="0" baseline="0">
              <a:ln>
                <a:noFill/>
              </a:ln>
              <a:solidFill>
                <a:srgbClr val="FFFFFF"/>
              </a:solidFill>
              <a:effectLst/>
              <a:uLnTx/>
              <a:uFillTx/>
              <a:latin typeface="KPMG Bold" panose="020B0803030202040204" pitchFamily="34" charset="0"/>
            </a:endParaRPr>
          </a:p>
        </p:txBody>
      </p:sp>
      <p:sp>
        <p:nvSpPr>
          <p:cNvPr id="13" name="Title 1">
            <a:extLst>
              <a:ext uri="{FF2B5EF4-FFF2-40B4-BE49-F238E27FC236}">
                <a16:creationId xmlns:a16="http://schemas.microsoft.com/office/drawing/2014/main" id="{76DBA26D-2E40-4E59-A367-B655EC7FB533}"/>
              </a:ext>
            </a:extLst>
          </p:cNvPr>
          <p:cNvSpPr>
            <a:spLocks noGrp="1"/>
          </p:cNvSpPr>
          <p:nvPr>
            <p:ph type="ctrTitle" hasCustomPrompt="1"/>
          </p:nvPr>
        </p:nvSpPr>
        <p:spPr>
          <a:xfrm>
            <a:off x="992488" y="676077"/>
            <a:ext cx="3570443" cy="771723"/>
          </a:xfrm>
          <a:prstGeom prst="rect">
            <a:avLst/>
          </a:prstGeom>
        </p:spPr>
        <p:txBody>
          <a:bodyPr lIns="0" tIns="0" rIns="0" bIns="0" anchor="t"/>
          <a:lstStyle>
            <a:lvl1pPr algn="l">
              <a:lnSpc>
                <a:spcPts val="6000"/>
              </a:lnSpc>
              <a:defRPr sz="6400">
                <a:solidFill>
                  <a:schemeClr val="bg1"/>
                </a:solidFill>
                <a:latin typeface="KPMG Bold" panose="020B0803030202040204" pitchFamily="34" charset="0"/>
              </a:defRPr>
            </a:lvl1pPr>
          </a:lstStyle>
          <a:p>
            <a:r>
              <a:rPr lang="en-US"/>
              <a:t>Agenda</a:t>
            </a:r>
          </a:p>
        </p:txBody>
      </p:sp>
    </p:spTree>
    <p:custDataLst>
      <p:tags r:id="rId1"/>
    </p:custDataLst>
    <p:extLst>
      <p:ext uri="{BB962C8B-B14F-4D97-AF65-F5344CB8AC3E}">
        <p14:creationId xmlns:p14="http://schemas.microsoft.com/office/powerpoint/2010/main" val="10107179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3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14" name="Picture 13" descr="A doctor talking to a patient&#10;&#10;Description automatically generated with medium confidence">
            <a:extLst>
              <a:ext uri="{FF2B5EF4-FFF2-40B4-BE49-F238E27FC236}">
                <a16:creationId xmlns:a16="http://schemas.microsoft.com/office/drawing/2014/main" id="{C0703176-302A-46C0-9C5B-8B9939AC88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1383" b="4327"/>
          <a:stretch/>
        </p:blipFill>
        <p:spPr>
          <a:xfrm>
            <a:off x="3048" y="1"/>
            <a:ext cx="12188952" cy="6858000"/>
          </a:xfrm>
          <a:prstGeom prst="rect">
            <a:avLst/>
          </a:prstGeom>
        </p:spPr>
      </p:pic>
      <p:sp>
        <p:nvSpPr>
          <p:cNvPr id="6" name="Rectangle 5">
            <a:extLst>
              <a:ext uri="{FF2B5EF4-FFF2-40B4-BE49-F238E27FC236}">
                <a16:creationId xmlns:a16="http://schemas.microsoft.com/office/drawing/2014/main" id="{B5D4C831-7783-4C1C-A2F3-1829B3E1188D}"/>
              </a:ext>
            </a:extLst>
          </p:cNvPr>
          <p:cNvSpPr>
            <a:spLocks/>
          </p:cNvSpPr>
          <p:nvPr userDrawn="1"/>
        </p:nvSpPr>
        <p:spPr>
          <a:xfrm>
            <a:off x="998476" y="971550"/>
            <a:ext cx="6164324" cy="4281964"/>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endParaRPr kumimoji="0" lang="en-US" sz="8800" b="0" i="0" u="none" strike="noStrike" kern="0" cap="none" spc="0" normalizeH="0" baseline="0" noProof="0">
              <a:ln>
                <a:noFill/>
              </a:ln>
              <a:solidFill>
                <a:srgbClr val="FFFFFF"/>
              </a:solidFill>
              <a:effectLst/>
              <a:uLnTx/>
              <a:uFillTx/>
              <a:latin typeface="KPMG Bold" panose="020B0803030202040204" pitchFamily="34" charset="0"/>
            </a:endParaRPr>
          </a:p>
        </p:txBody>
      </p:sp>
      <p:sp>
        <p:nvSpPr>
          <p:cNvPr id="7" name="Title 1">
            <a:extLst>
              <a:ext uri="{FF2B5EF4-FFF2-40B4-BE49-F238E27FC236}">
                <a16:creationId xmlns:a16="http://schemas.microsoft.com/office/drawing/2014/main" id="{B7E8FC15-92D7-419A-A50B-645AAC1A49B1}"/>
              </a:ext>
            </a:extLst>
          </p:cNvPr>
          <p:cNvSpPr>
            <a:spLocks noGrp="1"/>
          </p:cNvSpPr>
          <p:nvPr>
            <p:ph type="ctrTitle" hasCustomPrompt="1"/>
          </p:nvPr>
        </p:nvSpPr>
        <p:spPr>
          <a:xfrm>
            <a:off x="1381125" y="1838326"/>
            <a:ext cx="4260708" cy="1993900"/>
          </a:xfrm>
          <a:prstGeom prst="rect">
            <a:avLst/>
          </a:prstGeom>
        </p:spPr>
        <p:txBody>
          <a:bodyPr lIns="0" tIns="0" rIns="0" bIns="0" anchor="b"/>
          <a:lstStyle>
            <a:lvl1pPr algn="l">
              <a:lnSpc>
                <a:spcPts val="7200"/>
              </a:lnSpc>
              <a:defRPr sz="6600">
                <a:solidFill>
                  <a:schemeClr val="bg1"/>
                </a:solidFill>
                <a:latin typeface="KPMG Bold" panose="020B0803030202040204" pitchFamily="34" charset="0"/>
              </a:defRPr>
            </a:lvl1pPr>
          </a:lstStyle>
          <a:p>
            <a:r>
              <a:rPr lang="en-US"/>
              <a:t>Divider Title</a:t>
            </a:r>
          </a:p>
        </p:txBody>
      </p:sp>
      <p:sp>
        <p:nvSpPr>
          <p:cNvPr id="15" name="Rectangle: Rounded Corners 14">
            <a:extLst>
              <a:ext uri="{FF2B5EF4-FFF2-40B4-BE49-F238E27FC236}">
                <a16:creationId xmlns:a16="http://schemas.microsoft.com/office/drawing/2014/main" id="{B2040CD8-8F71-4EE4-8908-F8916784FCE6}"/>
              </a:ext>
            </a:extLst>
          </p:cNvPr>
          <p:cNvSpPr/>
          <p:nvPr userDrawn="1"/>
        </p:nvSpPr>
        <p:spPr>
          <a:xfrm>
            <a:off x="1400172" y="3931284"/>
            <a:ext cx="6360812" cy="44805"/>
          </a:xfrm>
          <a:prstGeom prst="roundRect">
            <a:avLst>
              <a:gd name="adj" fmla="val 50000"/>
            </a:avLst>
          </a:prstGeom>
          <a:gradFill flip="none" rotWithShape="1">
            <a:gsLst>
              <a:gs pos="3000">
                <a:schemeClr val="bg1">
                  <a:lumMod val="95000"/>
                </a:schemeClr>
              </a:gs>
              <a:gs pos="95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720077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47700" y="1330126"/>
            <a:ext cx="10858500" cy="4546800"/>
          </a:xfrm>
        </p:spPr>
        <p:txBody>
          <a:bodyPr/>
          <a:lstStyle>
            <a:lvl1pPr>
              <a:defRPr sz="1400">
                <a:solidFill>
                  <a:schemeClr val="accent3"/>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a:xfrm>
            <a:off x="647701" y="431800"/>
            <a:ext cx="10858500" cy="533400"/>
          </a:xfrm>
        </p:spPr>
        <p:txBody>
          <a:bodyPr/>
          <a:lstStyle/>
          <a:p>
            <a:r>
              <a:rPr lang="en-US" noProof="0"/>
              <a:t>Click to edit Master title style</a:t>
            </a:r>
          </a:p>
        </p:txBody>
      </p:sp>
      <p:sp>
        <p:nvSpPr>
          <p:cNvPr id="5" name="Content Placeholder 4">
            <a:extLst>
              <a:ext uri="{FF2B5EF4-FFF2-40B4-BE49-F238E27FC236}">
                <a16:creationId xmlns:a16="http://schemas.microsoft.com/office/drawing/2014/main" id="{E02C6732-0F39-4BF0-A455-99C3CB8FA765}"/>
              </a:ext>
            </a:extLst>
          </p:cNvPr>
          <p:cNvSpPr>
            <a:spLocks noGrp="1"/>
          </p:cNvSpPr>
          <p:nvPr>
            <p:ph sz="quarter" idx="11"/>
          </p:nvPr>
        </p:nvSpPr>
        <p:spPr>
          <a:xfrm>
            <a:off x="647700" y="0"/>
            <a:ext cx="10858500" cy="431800"/>
          </a:xfrm>
        </p:spPr>
        <p:txBody>
          <a:bodyPr anchor="ctr"/>
          <a:lstStyle>
            <a:lvl1pPr>
              <a:defRPr>
                <a:solidFill>
                  <a:srgbClr val="0091DA"/>
                </a:solidFill>
              </a:defRPr>
            </a:lvl1pPr>
          </a:lstStyle>
          <a:p>
            <a:pPr lvl="0"/>
            <a:r>
              <a:rPr lang="en-US"/>
              <a:t>Click to edit Master text styles</a:t>
            </a:r>
          </a:p>
        </p:txBody>
      </p:sp>
    </p:spTree>
    <p:extLst>
      <p:ext uri="{BB962C8B-B14F-4D97-AF65-F5344CB8AC3E}">
        <p14:creationId xmlns:p14="http://schemas.microsoft.com/office/powerpoint/2010/main" val="40228081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marL="306910" indent="-306910">
              <a:buClr>
                <a:schemeClr val="tx1"/>
              </a:buClr>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603251" y="274639"/>
            <a:ext cx="10972800" cy="646112"/>
          </a:xfrm>
        </p:spPr>
        <p:txBody>
          <a:bodyPr/>
          <a:lstStyle>
            <a:lvl1pPr>
              <a:defRPr sz="2667" cap="none">
                <a:solidFill>
                  <a:srgbClr val="0065A6"/>
                </a:solidFill>
              </a:defRPr>
            </a:lvl1pPr>
          </a:lstStyle>
          <a:p>
            <a:r>
              <a:rPr lang="en-US"/>
              <a:t>Click to edit master title style</a:t>
            </a:r>
          </a:p>
        </p:txBody>
      </p:sp>
      <p:sp>
        <p:nvSpPr>
          <p:cNvPr id="4" name="Slide Number Placeholder 5"/>
          <p:cNvSpPr>
            <a:spLocks noGrp="1"/>
          </p:cNvSpPr>
          <p:nvPr>
            <p:ph type="sldNum" sz="quarter" idx="10"/>
          </p:nvPr>
        </p:nvSpPr>
        <p:spPr>
          <a:ln/>
        </p:spPr>
        <p:txBody>
          <a:bodyPr/>
          <a:lstStyle>
            <a:lvl1pPr>
              <a:defRPr/>
            </a:lvl1pPr>
          </a:lstStyle>
          <a:p>
            <a:fld id="{38EC0547-4173-4FD2-B3AD-CE0209F6F09F}" type="slidenum">
              <a:rPr lang="en-US" altLang="en-US"/>
              <a:pPr/>
              <a:t>‹#›</a:t>
            </a:fld>
            <a:endParaRPr lang="en-US" altLang="en-US"/>
          </a:p>
        </p:txBody>
      </p:sp>
      <p:sp>
        <p:nvSpPr>
          <p:cNvPr id="5" name="Rectangle 7"/>
          <p:cNvSpPr>
            <a:spLocks noGrp="1" noChangeArrowheads="1"/>
          </p:cNvSpPr>
          <p:nvPr>
            <p:ph type="ftr" sz="quarter" idx="11"/>
          </p:nvPr>
        </p:nvSpPr>
        <p:spPr>
          <a:ln/>
        </p:spPr>
        <p:txBody>
          <a:bodyPr/>
          <a:lstStyle>
            <a:lvl1pPr>
              <a:defRPr/>
            </a:lvl1pPr>
          </a:lstStyle>
          <a:p>
            <a:r>
              <a:rPr lang="en-US" altLang="en-US"/>
              <a:t>Confidential, unpublished property of WorkSafe Victoria. Do not duplicate or distribute. For internal use only. Use and distribution limited solely to authorized personnel. © 2019 WorkSafe Victoria</a:t>
            </a:r>
          </a:p>
        </p:txBody>
      </p:sp>
    </p:spTree>
    <p:extLst>
      <p:ext uri="{BB962C8B-B14F-4D97-AF65-F5344CB8AC3E}">
        <p14:creationId xmlns:p14="http://schemas.microsoft.com/office/powerpoint/2010/main" val="29820049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496891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12" name="Rectangle 11">
            <a:extLst>
              <a:ext uri="{FF2B5EF4-FFF2-40B4-BE49-F238E27FC236}">
                <a16:creationId xmlns:a16="http://schemas.microsoft.com/office/drawing/2014/main" id="{76619FF4-9BEF-462B-A96D-E7B0927FFE92}"/>
              </a:ext>
            </a:extLst>
          </p:cNvPr>
          <p:cNvSpPr/>
          <p:nvPr userDrawn="1"/>
        </p:nvSpPr>
        <p:spPr>
          <a:xfrm>
            <a:off x="1004888" y="762000"/>
            <a:ext cx="7524000" cy="5349240"/>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endParaRPr lang="en-GB"/>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Confidential</a:t>
            </a:r>
          </a:p>
        </p:txBody>
      </p:sp>
      <p:sp>
        <p:nvSpPr>
          <p:cNvPr id="19" name="Freeform 19">
            <a:extLst>
              <a:ext uri="{FF2B5EF4-FFF2-40B4-BE49-F238E27FC236}">
                <a16:creationId xmlns:a16="http://schemas.microsoft.com/office/drawing/2014/main" id="{CA8AC822-4D5F-4E13-A802-15335B3BB78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573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65879" y="1249470"/>
            <a:ext cx="10185600" cy="47714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1"/>
          <p:cNvSpPr>
            <a:spLocks noGrp="1"/>
          </p:cNvSpPr>
          <p:nvPr>
            <p:ph type="title"/>
          </p:nvPr>
        </p:nvSpPr>
        <p:spPr>
          <a:xfrm>
            <a:off x="565879" y="627631"/>
            <a:ext cx="10185600" cy="518400"/>
          </a:xfrm>
        </p:spPr>
        <p:txBody>
          <a:bodyPr/>
          <a:lstStyle/>
          <a:p>
            <a:r>
              <a:rPr lang="en-US" noProof="0"/>
              <a:t>Click to edit Master title style</a:t>
            </a:r>
          </a:p>
        </p:txBody>
      </p:sp>
      <p:sp>
        <p:nvSpPr>
          <p:cNvPr id="6" name="Text Placeholder 4"/>
          <p:cNvSpPr>
            <a:spLocks noGrp="1"/>
          </p:cNvSpPr>
          <p:nvPr>
            <p:ph type="body" sz="quarter" idx="11" hasCustomPrompt="1"/>
          </p:nvPr>
        </p:nvSpPr>
        <p:spPr>
          <a:xfrm>
            <a:off x="565879" y="354993"/>
            <a:ext cx="10185600" cy="169200"/>
          </a:xfrm>
        </p:spPr>
        <p:txBody>
          <a:bodyPr anchor="b"/>
          <a:lstStyle>
            <a:lvl1pPr>
              <a:spcAft>
                <a:spcPts val="0"/>
              </a:spcAft>
              <a:defRPr sz="1000"/>
            </a:lvl1pPr>
          </a:lstStyle>
          <a:p>
            <a:pPr lvl="0"/>
            <a:r>
              <a:rPr lang="en-US" noProof="0"/>
              <a:t>Super title here</a:t>
            </a:r>
          </a:p>
        </p:txBody>
      </p:sp>
    </p:spTree>
    <p:extLst>
      <p:ext uri="{BB962C8B-B14F-4D97-AF65-F5344CB8AC3E}">
        <p14:creationId xmlns:p14="http://schemas.microsoft.com/office/powerpoint/2010/main" val="340883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09676"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3432043"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3432043"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82617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41302" y="1456388"/>
            <a:ext cx="5506648"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741302" y="5007009"/>
            <a:ext cx="550664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686141" y="736722"/>
            <a:ext cx="3764557" cy="539125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pic>
        <p:nvPicPr>
          <p:cNvPr id="10" name="Graphic 9">
            <a:extLst>
              <a:ext uri="{FF2B5EF4-FFF2-40B4-BE49-F238E27FC236}">
                <a16:creationId xmlns:a16="http://schemas.microsoft.com/office/drawing/2014/main" id="{9A84BD71-38D7-4AC1-B38A-7DE8843A6D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948208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theme" Target="../theme/theme2.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slideLayout" Target="../slideLayouts/slideLayout78.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56" Type="http://schemas.openxmlformats.org/officeDocument/2006/relationships/image" Target="../media/image8.jpeg"/><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slideLayout" Target="../slideLayouts/slideLayout79.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95362" y="1330325"/>
            <a:ext cx="10200683"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accent2"/>
                </a:solidFill>
                <a:latin typeface="+mn-lt"/>
                <a:ea typeface="Arial"/>
                <a:cs typeface="Arial" panose="020B0604020202020204" pitchFamily="34" charset="0"/>
              </a:rPr>
              <a:pPr algn="r"/>
              <a:t>‹#›</a:t>
            </a:fld>
            <a:endParaRPr lang="en-GB" sz="900">
              <a:solidFill>
                <a:schemeClr val="accent2"/>
              </a:solidFill>
              <a:latin typeface="+mn-lt"/>
              <a:ea typeface="Arial"/>
              <a:cs typeface="Arial" panose="020B0604020202020204" pitchFamily="34" charset="0"/>
            </a:endParaRPr>
          </a:p>
        </p:txBody>
      </p:sp>
      <p:sp>
        <p:nvSpPr>
          <p:cNvPr id="8" name="TextBox 7">
            <a:extLs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2024 KPMG LLP, a Delaware limited liability partnership and a member firm of the KPMG global organization of independent member firms affiliated with KPMG International Limited, a private English company limited by guarantee. All rights reserved. </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94" r:id="rId1"/>
    <p:sldLayoutId id="2147483703" r:id="rId2"/>
    <p:sldLayoutId id="2147483783" r:id="rId3"/>
    <p:sldLayoutId id="2147483749" r:id="rId4"/>
    <p:sldLayoutId id="2147483750" r:id="rId5"/>
    <p:sldLayoutId id="2147483767" r:id="rId6"/>
    <p:sldLayoutId id="2147483768" r:id="rId7"/>
    <p:sldLayoutId id="2147483765" r:id="rId8"/>
    <p:sldLayoutId id="2147483766" r:id="rId9"/>
    <p:sldLayoutId id="2147483666"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82" r:id="rId21"/>
    <p:sldLayoutId id="2147483745" r:id="rId22"/>
    <p:sldLayoutId id="2147483746" r:id="rId23"/>
    <p:sldLayoutId id="2147483784" r:id="rId24"/>
    <p:sldLayoutId id="2147483773" r:id="rId25"/>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56">
            <a:extLst>
              <a:ext uri="{28A0092B-C50C-407E-A947-70E740481C1C}">
                <a14:useLocalDpi xmlns:a14="http://schemas.microsoft.com/office/drawing/2010/main" val="0"/>
              </a:ext>
            </a:extLst>
          </a:blip>
          <a:srcRect b="6480"/>
          <a:stretch/>
        </p:blipFill>
        <p:spPr>
          <a:xfrm>
            <a:off x="0" y="0"/>
            <a:ext cx="12192000" cy="1197204"/>
          </a:xfrm>
          <a:prstGeom prst="rect">
            <a:avLst/>
          </a:prstGeom>
        </p:spPr>
      </p:pic>
      <p:sp>
        <p:nvSpPr>
          <p:cNvPr id="2" name="Title Placeholder 1"/>
          <p:cNvSpPr>
            <a:spLocks noGrp="1"/>
          </p:cNvSpPr>
          <p:nvPr>
            <p:ph type="title"/>
          </p:nvPr>
        </p:nvSpPr>
        <p:spPr>
          <a:xfrm>
            <a:off x="995364" y="431800"/>
            <a:ext cx="10204704"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95361" y="1330325"/>
            <a:ext cx="10204704" cy="454660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accent2"/>
                </a:solidFill>
                <a:latin typeface="+mn-lt"/>
                <a:ea typeface="Arial"/>
                <a:cs typeface="Arial" panose="020B0604020202020204" pitchFamily="34" charset="0"/>
              </a:rPr>
              <a:pPr algn="r"/>
              <a:t>‹#›</a:t>
            </a:fld>
            <a:endParaRPr lang="en-GB" sz="900">
              <a:solidFill>
                <a:schemeClr val="accent2"/>
              </a:solidFill>
              <a:latin typeface="+mn-lt"/>
              <a:ea typeface="Arial"/>
              <a:cs typeface="Arial" panose="020B0604020202020204" pitchFamily="34" charset="0"/>
            </a:endParaRPr>
          </a:p>
        </p:txBody>
      </p:sp>
      <p:sp>
        <p:nvSpPr>
          <p:cNvPr id="8" name="TextBox 7">
            <a:extLs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2024 KPMG LLP, a Delaware limited liability partnership and a member firm of the KPMG global organization of independent member firms affiliated with KPMG International Limited, a private English company limited by guarantee. All rights reserved. USCS004469-1A</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789145628"/>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9" r:id="rId52"/>
    <p:sldLayoutId id="2147483850" r:id="rId53"/>
    <p:sldLayoutId id="2147483851" r:id="rId54"/>
  </p:sldLayoutIdLst>
  <p:txStyles>
    <p:titleStyle>
      <a:lvl1pPr algn="l" defTabSz="914400" rtl="0" eaLnBrk="1" latinLnBrk="0" hangingPunct="1">
        <a:lnSpc>
          <a:spcPct val="70000"/>
        </a:lnSpc>
        <a:spcBef>
          <a:spcPct val="0"/>
        </a:spcBef>
        <a:buNone/>
        <a:defRPr sz="4400" kern="1200">
          <a:solidFill>
            <a:schemeClr val="bg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kpmgoneuk-my.sharepoint.com/personal/mike_poole_kpmg_co_uk/Documents/Desktop/Templates%20for%20ESG/KPMG%20ESG%20A4%20portrait%20template%20(RGB).pptx?web=1" TargetMode="External"/><Relationship Id="rId2" Type="http://schemas.openxmlformats.org/officeDocument/2006/relationships/slideLayout" Target="../slideLayouts/slideLayout24.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E72D-9DE4-45C3-8C09-2ED74BD9EEB8}"/>
              </a:ext>
            </a:extLst>
          </p:cNvPr>
          <p:cNvSpPr>
            <a:spLocks noGrp="1"/>
          </p:cNvSpPr>
          <p:nvPr>
            <p:ph type="ctrTitle"/>
          </p:nvPr>
        </p:nvSpPr>
        <p:spPr>
          <a:xfrm>
            <a:off x="741302" y="1456388"/>
            <a:ext cx="5354698" cy="1686205"/>
          </a:xfrm>
        </p:spPr>
        <p:txBody>
          <a:bodyPr/>
          <a:lstStyle/>
          <a:p>
            <a:r>
              <a:rPr lang="en-GB" noProof="0"/>
              <a:t>Eaton</a:t>
            </a:r>
            <a:endParaRPr lang="en-US"/>
          </a:p>
        </p:txBody>
      </p:sp>
      <p:sp>
        <p:nvSpPr>
          <p:cNvPr id="3" name="Text Placeholder 2">
            <a:extLst>
              <a:ext uri="{FF2B5EF4-FFF2-40B4-BE49-F238E27FC236}">
                <a16:creationId xmlns:a16="http://schemas.microsoft.com/office/drawing/2014/main" id="{56C2C5A5-7D4C-4E8E-BA4B-8602DE8B90AB}"/>
              </a:ext>
            </a:extLst>
          </p:cNvPr>
          <p:cNvSpPr>
            <a:spLocks noGrp="1"/>
          </p:cNvSpPr>
          <p:nvPr>
            <p:ph type="body" sz="quarter" idx="11"/>
          </p:nvPr>
        </p:nvSpPr>
        <p:spPr>
          <a:xfrm>
            <a:off x="741302" y="4054643"/>
            <a:ext cx="5506648" cy="810000"/>
          </a:xfrm>
        </p:spPr>
        <p:txBody>
          <a:bodyPr/>
          <a:lstStyle/>
          <a:p>
            <a:pPr lvl="1"/>
            <a:endParaRPr lang="en-GB" noProof="0"/>
          </a:p>
          <a:p>
            <a:pPr lvl="1"/>
            <a:r>
              <a:rPr lang="en-GB"/>
              <a:t>January 2024</a:t>
            </a:r>
            <a:endParaRPr lang="en-GB" noProof="0"/>
          </a:p>
        </p:txBody>
      </p:sp>
      <p:sp>
        <p:nvSpPr>
          <p:cNvPr id="4" name="TextBox 3">
            <a:extLst>
              <a:ext uri="{FF2B5EF4-FFF2-40B4-BE49-F238E27FC236}">
                <a16:creationId xmlns:a16="http://schemas.microsoft.com/office/drawing/2014/main" id="{D200921E-4D54-F1EA-217E-4AD9672BC643}"/>
              </a:ext>
            </a:extLst>
          </p:cNvPr>
          <p:cNvSpPr txBox="1"/>
          <p:nvPr/>
        </p:nvSpPr>
        <p:spPr>
          <a:xfrm>
            <a:off x="685801" y="2675288"/>
            <a:ext cx="4994563" cy="1754326"/>
          </a:xfrm>
          <a:prstGeom prst="rect">
            <a:avLst/>
          </a:prstGeom>
          <a:noFill/>
        </p:spPr>
        <p:txBody>
          <a:bodyPr wrap="square" lIns="91440" tIns="45720" rIns="91440" bIns="45720" anchor="t">
            <a:spAutoFit/>
          </a:bodyPr>
          <a:lstStyle/>
          <a:p>
            <a:pPr>
              <a:spcAft>
                <a:spcPts val="600"/>
              </a:spcAft>
              <a:defRPr/>
            </a:pPr>
            <a:r>
              <a:rPr lang="en-GB" sz="5400" b="1" dirty="0">
                <a:solidFill>
                  <a:srgbClr val="4A0AAE"/>
                </a:solidFill>
                <a:latin typeface="+mj-lt"/>
              </a:rPr>
              <a:t>OUD LDAP Support On</a:t>
            </a:r>
            <a:r>
              <a:rPr kumimoji="0" lang="en-GB" sz="5400" b="1" i="0" u="none" strike="noStrike" kern="1200" cap="none" spc="0" normalizeH="0" baseline="0" noProof="0" dirty="0">
                <a:ln>
                  <a:noFill/>
                </a:ln>
                <a:solidFill>
                  <a:srgbClr val="4A0AAE"/>
                </a:solidFill>
                <a:effectLst/>
                <a:uLnTx/>
                <a:uFillTx/>
                <a:latin typeface="+mj-lt"/>
                <a:ea typeface="+mn-ea"/>
                <a:cs typeface="+mn-cs"/>
              </a:rPr>
              <a:t> Demand</a:t>
            </a:r>
          </a:p>
        </p:txBody>
      </p:sp>
    </p:spTree>
    <p:extLst>
      <p:ext uri="{BB962C8B-B14F-4D97-AF65-F5344CB8AC3E}">
        <p14:creationId xmlns:p14="http://schemas.microsoft.com/office/powerpoint/2010/main" val="3042860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91A1-88D7-40F5-96FB-101FD655AF90}"/>
              </a:ext>
            </a:extLst>
          </p:cNvPr>
          <p:cNvSpPr>
            <a:spLocks noGrp="1"/>
          </p:cNvSpPr>
          <p:nvPr>
            <p:ph type="title"/>
          </p:nvPr>
        </p:nvSpPr>
        <p:spPr/>
        <p:txBody>
          <a:bodyPr/>
          <a:lstStyle/>
          <a:p>
            <a:r>
              <a:rPr lang="en-US"/>
              <a:t>Our Understanding</a:t>
            </a:r>
          </a:p>
        </p:txBody>
      </p:sp>
      <p:grpSp>
        <p:nvGrpSpPr>
          <p:cNvPr id="10" name="Group 9">
            <a:extLst>
              <a:ext uri="{FF2B5EF4-FFF2-40B4-BE49-F238E27FC236}">
                <a16:creationId xmlns:a16="http://schemas.microsoft.com/office/drawing/2014/main" id="{8F1835C0-5B12-48BF-9AF8-FC2077ECA6C1}"/>
              </a:ext>
            </a:extLst>
          </p:cNvPr>
          <p:cNvGrpSpPr/>
          <p:nvPr/>
        </p:nvGrpSpPr>
        <p:grpSpPr>
          <a:xfrm>
            <a:off x="1002844" y="1227652"/>
            <a:ext cx="3291840" cy="4433798"/>
            <a:chOff x="669469" y="1212489"/>
            <a:chExt cx="3291840" cy="4389820"/>
          </a:xfrm>
        </p:grpSpPr>
        <p:sp>
          <p:nvSpPr>
            <p:cNvPr id="11" name="TextBox 10">
              <a:extLst>
                <a:ext uri="{FF2B5EF4-FFF2-40B4-BE49-F238E27FC236}">
                  <a16:creationId xmlns:a16="http://schemas.microsoft.com/office/drawing/2014/main" id="{6AD5011B-868E-4394-9E5D-3B9621B4C6E8}"/>
                </a:ext>
              </a:extLst>
            </p:cNvPr>
            <p:cNvSpPr txBox="1"/>
            <p:nvPr/>
          </p:nvSpPr>
          <p:spPr>
            <a:xfrm>
              <a:off x="669469" y="1212489"/>
              <a:ext cx="3291840" cy="520023"/>
            </a:xfrm>
            <a:prstGeom prst="rect">
              <a:avLst/>
            </a:prstGeom>
            <a:solidFill>
              <a:schemeClr val="accent2"/>
            </a:solidFill>
            <a:ln w="12700">
              <a:solidFill>
                <a:srgbClr val="00338D"/>
              </a:solidFill>
            </a:ln>
          </p:spPr>
          <p:txBody>
            <a:bodyPr wrap="square" lIns="54610" tIns="54610" rIns="54610" bIns="5461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a:ln>
                    <a:noFill/>
                  </a:ln>
                  <a:solidFill>
                    <a:prstClr val="white"/>
                  </a:solidFill>
                  <a:effectLst/>
                  <a:uLnTx/>
                  <a:uFillTx/>
                  <a:latin typeface="Arial"/>
                  <a:ea typeface="+mn-ea"/>
                  <a:cs typeface="+mn-cs"/>
                </a:rPr>
                <a:t>   Background</a:t>
              </a:r>
            </a:p>
          </p:txBody>
        </p:sp>
        <p:sp>
          <p:nvSpPr>
            <p:cNvPr id="12" name="Text Placeholder 3">
              <a:extLst>
                <a:ext uri="{FF2B5EF4-FFF2-40B4-BE49-F238E27FC236}">
                  <a16:creationId xmlns:a16="http://schemas.microsoft.com/office/drawing/2014/main" id="{8F36CB8B-C044-40BA-8A67-5EC971494EF1}"/>
                </a:ext>
              </a:extLst>
            </p:cNvPr>
            <p:cNvSpPr txBox="1">
              <a:spLocks/>
            </p:cNvSpPr>
            <p:nvPr/>
          </p:nvSpPr>
          <p:spPr>
            <a:xfrm>
              <a:off x="669469" y="1732513"/>
              <a:ext cx="3291840" cy="3869796"/>
            </a:xfrm>
            <a:prstGeom prst="rect">
              <a:avLst/>
            </a:prstGeom>
            <a:solidFill>
              <a:schemeClr val="bg1"/>
            </a:solidFill>
            <a:ln w="12700">
              <a:solidFill>
                <a:srgbClr val="00338D"/>
              </a:solidFill>
            </a:ln>
          </p:spPr>
          <p:txBody>
            <a:bodyPr vert="horz" lIns="182880" tIns="182880" rIns="182880" bIns="18288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Eaton is looking to upgrade their LDAP directory from ODSEE to OUD.</a:t>
              </a:r>
            </a:p>
            <a:p>
              <a:pPr marL="171450" indent="-171450">
                <a:buFont typeface="Arial" panose="020B0604020202020204" pitchFamily="34" charset="0"/>
                <a:buChar char="•"/>
              </a:pPr>
              <a:r>
                <a:rPr lang="en-US" sz="1200" b="0" dirty="0"/>
                <a:t>KPMG Consulting is going to help with the upgrade.</a:t>
              </a:r>
            </a:p>
            <a:p>
              <a:pPr marL="171450" indent="-171450">
                <a:buFont typeface="Arial" panose="020B0604020202020204" pitchFamily="34" charset="0"/>
                <a:buChar char="•"/>
              </a:pPr>
              <a:r>
                <a:rPr lang="en-US" sz="1200" b="0" dirty="0"/>
                <a:t>Eaton is considering external managed services to support and complete management for the LDAP OUD environment </a:t>
              </a:r>
            </a:p>
            <a:p>
              <a:pPr marR="0" lvl="0" algn="l" defTabSz="914400" rtl="0" eaLnBrk="1" fontAlgn="auto" latinLnBrk="0" hangingPunct="1">
                <a:lnSpc>
                  <a:spcPct val="107000"/>
                </a:lnSpc>
                <a:spcBef>
                  <a:spcPts val="0"/>
                </a:spcBef>
                <a:spcAft>
                  <a:spcPts val="800"/>
                </a:spcAft>
                <a:buClrTx/>
                <a:buSzTx/>
                <a:tabLst/>
                <a:defRPr/>
              </a:pPr>
              <a:endParaRPr kumimoji="0" lang="en-US" sz="1200" b="0" i="0" u="none" strike="noStrike" kern="1200" cap="none" spc="0" normalizeH="0" baseline="0" noProof="0" dirty="0">
                <a:ln>
                  <a:noFill/>
                </a:ln>
                <a:solidFill>
                  <a:srgbClr val="00338D"/>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200" b="0" i="0" u="none" strike="noStrike" kern="1200" cap="none" spc="0" normalizeH="0" baseline="0" noProof="0" dirty="0">
                <a:ln>
                  <a:noFill/>
                </a:ln>
                <a:solidFill>
                  <a:srgbClr val="00338D"/>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2" descr="C:\Users\firyoda\Documents\KPMG\400. Knowledge Base\Icons\O-Collection\o_collection_png\white\128x128\back.png">
              <a:extLst>
                <a:ext uri="{FF2B5EF4-FFF2-40B4-BE49-F238E27FC236}">
                  <a16:creationId xmlns:a16="http://schemas.microsoft.com/office/drawing/2014/main" id="{8E44DC64-6D3D-474C-AEBC-DCF583355A4C}"/>
                </a:ext>
              </a:extLst>
            </p:cNvPr>
            <p:cNvPicPr>
              <a:picLocks noChangeAspect="1" noChangeArrowheads="1"/>
            </p:cNvPicPr>
            <p:nvPr/>
          </p:nvPicPr>
          <p:blipFill>
            <a:blip r:embed="rId2" cstate="print"/>
            <a:srcRect/>
            <a:stretch>
              <a:fillRect/>
            </a:stretch>
          </p:blipFill>
          <p:spPr bwMode="auto">
            <a:xfrm>
              <a:off x="725105" y="1255692"/>
              <a:ext cx="457200" cy="443733"/>
            </a:xfrm>
            <a:prstGeom prst="rect">
              <a:avLst/>
            </a:prstGeom>
            <a:noFill/>
            <a:effectLst>
              <a:outerShdw blurRad="50800" dist="38100" dir="2700000" algn="tl" rotWithShape="0">
                <a:prstClr val="black">
                  <a:alpha val="40000"/>
                </a:prstClr>
              </a:outerShdw>
            </a:effectLst>
          </p:spPr>
        </p:pic>
      </p:grpSp>
      <p:sp>
        <p:nvSpPr>
          <p:cNvPr id="14" name="TextBox 13">
            <a:extLst>
              <a:ext uri="{FF2B5EF4-FFF2-40B4-BE49-F238E27FC236}">
                <a16:creationId xmlns:a16="http://schemas.microsoft.com/office/drawing/2014/main" id="{62D3EE5C-40DD-4AA4-B97C-65CA909D4AC9}"/>
              </a:ext>
            </a:extLst>
          </p:cNvPr>
          <p:cNvSpPr txBox="1"/>
          <p:nvPr/>
        </p:nvSpPr>
        <p:spPr>
          <a:xfrm>
            <a:off x="4459352" y="1242962"/>
            <a:ext cx="3291840" cy="511480"/>
          </a:xfrm>
          <a:prstGeom prst="rect">
            <a:avLst/>
          </a:prstGeom>
          <a:solidFill>
            <a:schemeClr val="accent1"/>
          </a:solidFill>
          <a:ln w="12700">
            <a:solidFill>
              <a:schemeClr val="accent1"/>
            </a:solidFill>
          </a:ln>
        </p:spPr>
        <p:txBody>
          <a:bodyPr wrap="square" lIns="54610" tIns="54610" rIns="54610" bIns="5461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a:ln>
                  <a:noFill/>
                </a:ln>
                <a:solidFill>
                  <a:prstClr val="white"/>
                </a:solidFill>
                <a:effectLst/>
                <a:uLnTx/>
                <a:uFillTx/>
                <a:latin typeface="Arial"/>
                <a:ea typeface="+mn-ea"/>
                <a:cs typeface="+mn-cs"/>
              </a:rPr>
              <a:t>Scope</a:t>
            </a:r>
          </a:p>
        </p:txBody>
      </p:sp>
      <p:sp>
        <p:nvSpPr>
          <p:cNvPr id="15" name="Text Placeholder 3">
            <a:extLst>
              <a:ext uri="{FF2B5EF4-FFF2-40B4-BE49-F238E27FC236}">
                <a16:creationId xmlns:a16="http://schemas.microsoft.com/office/drawing/2014/main" id="{4F78DE5F-A1D5-4F0E-AC34-5931CAF9E90E}"/>
              </a:ext>
            </a:extLst>
          </p:cNvPr>
          <p:cNvSpPr txBox="1">
            <a:spLocks/>
          </p:cNvSpPr>
          <p:nvPr/>
        </p:nvSpPr>
        <p:spPr>
          <a:xfrm>
            <a:off x="4459352" y="1714587"/>
            <a:ext cx="3291840" cy="3946863"/>
          </a:xfrm>
          <a:prstGeom prst="rect">
            <a:avLst/>
          </a:prstGeom>
          <a:solidFill>
            <a:schemeClr val="bg1"/>
          </a:solidFill>
          <a:ln w="12700">
            <a:solidFill>
              <a:schemeClr val="accent1"/>
            </a:solidFill>
          </a:ln>
        </p:spPr>
        <p:txBody>
          <a:bodyPr vert="horz" lIns="182880" tIns="182880" rIns="182880" bIns="18288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2" indent="-171450">
              <a:buFont typeface="Arial" panose="020B0604020202020204" pitchFamily="34" charset="0"/>
              <a:buChar char="•"/>
            </a:pPr>
            <a:r>
              <a:rPr lang="en-US" sz="1200" dirty="0">
                <a:solidFill>
                  <a:srgbClr val="00338D"/>
                </a:solidFill>
              </a:rPr>
              <a:t>Supporting OUD server patching and upgrade activities</a:t>
            </a:r>
          </a:p>
          <a:p>
            <a:pPr marL="171450" lvl="2" indent="-171450">
              <a:buFont typeface="Arial" panose="020B0604020202020204" pitchFamily="34" charset="0"/>
              <a:buChar char="•"/>
            </a:pPr>
            <a:r>
              <a:rPr lang="en-US" sz="1200" dirty="0">
                <a:solidFill>
                  <a:srgbClr val="00338D"/>
                </a:solidFill>
              </a:rPr>
              <a:t>Server monitoring and management (includes OUD stack status monitoring, periodic server restarts, managing data replication between 2 or more directory server instances)</a:t>
            </a:r>
          </a:p>
          <a:p>
            <a:pPr marL="171450" lvl="2" indent="-171450">
              <a:buFont typeface="Arial" panose="020B0604020202020204" pitchFamily="34" charset="0"/>
              <a:buChar char="•"/>
            </a:pPr>
            <a:r>
              <a:rPr lang="en-US" sz="1200" dirty="0">
                <a:solidFill>
                  <a:srgbClr val="00338D"/>
                </a:solidFill>
              </a:rPr>
              <a:t>Support of standard admin tasks (like data backup, data clean-up etc.)</a:t>
            </a:r>
          </a:p>
          <a:p>
            <a:pPr marL="171450" lvl="2" indent="-171450">
              <a:buFont typeface="Arial" panose="020B0604020202020204" pitchFamily="34" charset="0"/>
              <a:buChar char="•"/>
            </a:pPr>
            <a:r>
              <a:rPr lang="en-US" sz="1200" dirty="0">
                <a:solidFill>
                  <a:srgbClr val="00338D"/>
                </a:solidFill>
              </a:rPr>
              <a:t>Incident management (e.g., handling data replication/sync issues in upstream/downstream apps, user/group/role data issues) and service requests (like user and group management operations using command line interface or supported LDAP browser interface)</a:t>
            </a:r>
          </a:p>
          <a:p>
            <a:pPr marL="171450" lvl="2" indent="-171450">
              <a:buFont typeface="Arial" panose="020B0604020202020204" pitchFamily="34" charset="0"/>
              <a:buChar char="•"/>
            </a:pPr>
            <a:r>
              <a:rPr lang="en-US" sz="1200" dirty="0">
                <a:solidFill>
                  <a:srgbClr val="00338D"/>
                </a:solidFill>
              </a:rPr>
              <a:t>Reporting and minor technical enhancements</a:t>
            </a:r>
          </a:p>
          <a:p>
            <a:pPr marL="171450" lvl="2" indent="-171450">
              <a:buFont typeface="Arial" panose="020B0604020202020204" pitchFamily="34" charset="0"/>
              <a:buChar char="•"/>
            </a:pPr>
            <a:endParaRPr lang="en-US" sz="1200" dirty="0">
              <a:solidFill>
                <a:srgbClr val="00338D"/>
              </a:solidFill>
            </a:endParaRPr>
          </a:p>
          <a:p>
            <a:pPr marL="171450" lvl="2" indent="-171450">
              <a:buFont typeface="Arial" panose="020B0604020202020204" pitchFamily="34" charset="0"/>
              <a:buChar char="•"/>
            </a:pPr>
            <a:endParaRPr lang="en-US" sz="1200" dirty="0">
              <a:solidFill>
                <a:srgbClr val="00338D"/>
              </a:solidFill>
            </a:endParaRPr>
          </a:p>
          <a:p>
            <a:pPr marL="171450" lvl="2" indent="-171450">
              <a:buFont typeface="Arial" panose="020B0604020202020204" pitchFamily="34" charset="0"/>
              <a:buChar char="•"/>
            </a:pPr>
            <a:endParaRPr lang="en-US" sz="1200" dirty="0">
              <a:solidFill>
                <a:srgbClr val="00338D"/>
              </a:solidFill>
            </a:endParaRPr>
          </a:p>
          <a:p>
            <a:pPr marL="171450" lvl="2" indent="-171450">
              <a:buFont typeface="Arial" panose="020B0604020202020204" pitchFamily="34" charset="0"/>
              <a:buChar char="•"/>
            </a:pPr>
            <a:endParaRPr lang="en-US" sz="1200" dirty="0">
              <a:solidFill>
                <a:srgbClr val="00338D"/>
              </a:solidFill>
            </a:endParaRPr>
          </a:p>
          <a:p>
            <a:pPr marL="171450" lvl="2" indent="-171450">
              <a:buFont typeface="Arial" panose="020B0604020202020204" pitchFamily="34" charset="0"/>
              <a:buChar char="•"/>
            </a:pPr>
            <a:endParaRPr lang="en-US" sz="1200" dirty="0">
              <a:solidFill>
                <a:srgbClr val="00338D"/>
              </a:solidFill>
            </a:endParaRPr>
          </a:p>
          <a:p>
            <a:pPr marL="455295" lvl="2" indent="-171450">
              <a:buFont typeface="Arial" panose="020B0604020202020204" pitchFamily="34" charset="0"/>
              <a:buChar char="•"/>
            </a:pPr>
            <a:endParaRPr lang="en-US" sz="1200" dirty="0">
              <a:cs typeface="Arial"/>
            </a:endParaRPr>
          </a:p>
          <a:p>
            <a:pPr marL="455295" lvl="2" indent="-171450">
              <a:buFont typeface="Arial" panose="020B0604020202020204" pitchFamily="34" charset="0"/>
              <a:buChar char="•"/>
            </a:pPr>
            <a:endParaRPr lang="en-US" sz="1200" dirty="0">
              <a:cs typeface="Arial"/>
            </a:endParaRPr>
          </a:p>
        </p:txBody>
      </p:sp>
      <p:pic>
        <p:nvPicPr>
          <p:cNvPr id="16" name="Picture 8" descr="C:\Users\firyoda\Documents\KPMG\400. Knowledge Base\Icons\O-Collection\o_collection_png\white\128x128\checkbox_selected.png">
            <a:extLst>
              <a:ext uri="{FF2B5EF4-FFF2-40B4-BE49-F238E27FC236}">
                <a16:creationId xmlns:a16="http://schemas.microsoft.com/office/drawing/2014/main" id="{003CA4A7-96B6-4AC3-9BDB-F267718E85D6}"/>
              </a:ext>
            </a:extLst>
          </p:cNvPr>
          <p:cNvPicPr>
            <a:picLocks noChangeAspect="1" noChangeArrowheads="1"/>
          </p:cNvPicPr>
          <p:nvPr/>
        </p:nvPicPr>
        <p:blipFill>
          <a:blip r:embed="rId3" cstate="print"/>
          <a:srcRect/>
          <a:stretch>
            <a:fillRect/>
          </a:stretch>
        </p:blipFill>
        <p:spPr bwMode="auto">
          <a:xfrm>
            <a:off x="4522422" y="1411856"/>
            <a:ext cx="457200" cy="443733"/>
          </a:xfrm>
          <a:prstGeom prst="rect">
            <a:avLst/>
          </a:prstGeom>
          <a:noFill/>
        </p:spPr>
      </p:pic>
      <p:pic>
        <p:nvPicPr>
          <p:cNvPr id="17" name="Picture 8" descr="C:\Users\firyoda\Documents\KPMG\400. Knowledge Base\Icons\O-Collection\o_collection_png\white\128x128\checkbox_selected.png">
            <a:extLst>
              <a:ext uri="{FF2B5EF4-FFF2-40B4-BE49-F238E27FC236}">
                <a16:creationId xmlns:a16="http://schemas.microsoft.com/office/drawing/2014/main" id="{51B620E6-F9BD-4367-8479-E266468B5375}"/>
              </a:ext>
            </a:extLst>
          </p:cNvPr>
          <p:cNvPicPr>
            <a:picLocks noChangeAspect="1" noChangeArrowheads="1"/>
          </p:cNvPicPr>
          <p:nvPr/>
        </p:nvPicPr>
        <p:blipFill>
          <a:blip r:embed="rId3" cstate="print"/>
          <a:srcRect/>
          <a:stretch>
            <a:fillRect/>
          </a:stretch>
        </p:blipFill>
        <p:spPr bwMode="auto">
          <a:xfrm>
            <a:off x="4522422" y="1196549"/>
            <a:ext cx="457200" cy="443733"/>
          </a:xfrm>
          <a:prstGeom prst="rect">
            <a:avLst/>
          </a:prstGeom>
          <a:noFill/>
        </p:spPr>
      </p:pic>
      <p:grpSp>
        <p:nvGrpSpPr>
          <p:cNvPr id="18" name="Group 17">
            <a:extLst>
              <a:ext uri="{FF2B5EF4-FFF2-40B4-BE49-F238E27FC236}">
                <a16:creationId xmlns:a16="http://schemas.microsoft.com/office/drawing/2014/main" id="{CFB5DADD-C34C-4AF8-84C5-84C63DAD6EEE}"/>
              </a:ext>
            </a:extLst>
          </p:cNvPr>
          <p:cNvGrpSpPr/>
          <p:nvPr/>
        </p:nvGrpSpPr>
        <p:grpSpPr>
          <a:xfrm>
            <a:off x="7894188" y="1257670"/>
            <a:ext cx="3294968" cy="4403780"/>
            <a:chOff x="7553972" y="1236187"/>
            <a:chExt cx="3294968" cy="4403780"/>
          </a:xfrm>
        </p:grpSpPr>
        <p:sp>
          <p:nvSpPr>
            <p:cNvPr id="19" name="TextBox 18">
              <a:extLst>
                <a:ext uri="{FF2B5EF4-FFF2-40B4-BE49-F238E27FC236}">
                  <a16:creationId xmlns:a16="http://schemas.microsoft.com/office/drawing/2014/main" id="{01EF2293-D56B-4813-8287-CA83A18AD55B}"/>
                </a:ext>
              </a:extLst>
            </p:cNvPr>
            <p:cNvSpPr txBox="1"/>
            <p:nvPr/>
          </p:nvSpPr>
          <p:spPr>
            <a:xfrm>
              <a:off x="7553972" y="1236187"/>
              <a:ext cx="3291840" cy="511480"/>
            </a:xfrm>
            <a:prstGeom prst="rect">
              <a:avLst/>
            </a:prstGeom>
            <a:solidFill>
              <a:schemeClr val="accent4"/>
            </a:solidFill>
            <a:ln w="12700">
              <a:solidFill>
                <a:schemeClr val="accent4"/>
              </a:solidFill>
            </a:ln>
          </p:spPr>
          <p:txBody>
            <a:bodyPr wrap="square" lIns="54610" tIns="54610" rIns="54610" bIns="5461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a:ln>
                    <a:noFill/>
                  </a:ln>
                  <a:solidFill>
                    <a:prstClr val="white"/>
                  </a:solidFill>
                  <a:effectLst/>
                  <a:uLnTx/>
                  <a:uFillTx/>
                  <a:latin typeface="Arial"/>
                  <a:ea typeface="+mn-ea"/>
                  <a:cs typeface="+mn-cs"/>
                </a:rPr>
                <a:t>Key Benefits</a:t>
              </a:r>
            </a:p>
          </p:txBody>
        </p:sp>
        <p:pic>
          <p:nvPicPr>
            <p:cNvPr id="20" name="Picture 6" descr="C:\Users\firyoda\Documents\KPMG\400. Knowledge Base\Icons\O-Collection\o_collection_png\white\128x128\reticle.png">
              <a:extLst>
                <a:ext uri="{FF2B5EF4-FFF2-40B4-BE49-F238E27FC236}">
                  <a16:creationId xmlns:a16="http://schemas.microsoft.com/office/drawing/2014/main" id="{89D991FB-D368-4B1E-B720-3F36BB541091}"/>
                </a:ext>
              </a:extLst>
            </p:cNvPr>
            <p:cNvPicPr>
              <a:picLocks noChangeAspect="1" noChangeArrowheads="1"/>
            </p:cNvPicPr>
            <p:nvPr/>
          </p:nvPicPr>
          <p:blipFill>
            <a:blip r:embed="rId4" cstate="print"/>
            <a:srcRect/>
            <a:stretch>
              <a:fillRect/>
            </a:stretch>
          </p:blipFill>
          <p:spPr bwMode="auto">
            <a:xfrm>
              <a:off x="7642111" y="1256409"/>
              <a:ext cx="457200" cy="443733"/>
            </a:xfrm>
            <a:prstGeom prst="rect">
              <a:avLst/>
            </a:prstGeom>
            <a:noFill/>
            <a:effectLst>
              <a:outerShdw blurRad="50800" dist="38100" dir="2700000" algn="tl" rotWithShape="0">
                <a:prstClr val="black">
                  <a:alpha val="40000"/>
                </a:prstClr>
              </a:outerShdw>
            </a:effectLst>
          </p:spPr>
        </p:pic>
        <p:sp>
          <p:nvSpPr>
            <p:cNvPr id="21" name="Text Placeholder 3">
              <a:extLst>
                <a:ext uri="{FF2B5EF4-FFF2-40B4-BE49-F238E27FC236}">
                  <a16:creationId xmlns:a16="http://schemas.microsoft.com/office/drawing/2014/main" id="{4B2B15CD-E084-4EE0-B848-8AE1FCD50096}"/>
                </a:ext>
              </a:extLst>
            </p:cNvPr>
            <p:cNvSpPr txBox="1">
              <a:spLocks/>
            </p:cNvSpPr>
            <p:nvPr/>
          </p:nvSpPr>
          <p:spPr>
            <a:xfrm>
              <a:off x="7553972" y="1732512"/>
              <a:ext cx="3294968" cy="3907455"/>
            </a:xfrm>
            <a:prstGeom prst="rect">
              <a:avLst/>
            </a:prstGeom>
            <a:solidFill>
              <a:schemeClr val="bg1"/>
            </a:solidFill>
            <a:ln w="12700">
              <a:solidFill>
                <a:schemeClr val="accent4"/>
              </a:solidFill>
            </a:ln>
          </p:spPr>
          <p:txBody>
            <a:bodyPr vert="horz" lIns="182880" tIns="182880" rIns="182880" bIns="18288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2" indent="-171450" fontAlgn="auto">
                <a:buSzTx/>
                <a:buFont typeface="Arial" panose="020B0604020202020204" pitchFamily="34" charset="0"/>
                <a:buChar char="•"/>
                <a:tabLst/>
                <a:defRPr/>
              </a:pPr>
              <a:r>
                <a:rPr lang="en-US" sz="1200" dirty="0">
                  <a:solidFill>
                    <a:srgbClr val="00338D"/>
                  </a:solidFill>
                </a:rPr>
                <a:t>Ongoing maintenance and operation of the directory solution will enable Eaton team to focus on strategic activities</a:t>
              </a:r>
            </a:p>
            <a:p>
              <a:pPr marL="171450" marR="0" lvl="2" indent="-171450" fontAlgn="auto">
                <a:buSzTx/>
                <a:buFont typeface="Arial" panose="020B0604020202020204" pitchFamily="34" charset="0"/>
                <a:buChar char="•"/>
                <a:tabLst/>
                <a:defRPr/>
              </a:pPr>
              <a:r>
                <a:rPr lang="en-US" sz="1200" dirty="0">
                  <a:solidFill>
                    <a:srgbClr val="00338D"/>
                  </a:solidFill>
                </a:rPr>
                <a:t>Access to a skilled KPMG team to support both technical and strategic advisory activities</a:t>
              </a:r>
            </a:p>
            <a:p>
              <a:pPr marL="171450" marR="0" lvl="2" indent="-171450" fontAlgn="auto">
                <a:buSzTx/>
                <a:buFont typeface="Arial" panose="020B0604020202020204" pitchFamily="34" charset="0"/>
                <a:buChar char="•"/>
                <a:tabLst/>
                <a:defRPr/>
              </a:pPr>
              <a:r>
                <a:rPr lang="en-US" sz="1200" dirty="0">
                  <a:solidFill>
                    <a:srgbClr val="00338D"/>
                  </a:solidFill>
                </a:rPr>
                <a:t>Reduced cost of</a:t>
              </a:r>
              <a:br>
                <a:rPr lang="en-US" sz="1200" dirty="0">
                  <a:solidFill>
                    <a:srgbClr val="00338D"/>
                  </a:solidFill>
                </a:rPr>
              </a:br>
              <a:r>
                <a:rPr lang="en-US" sz="1200" dirty="0">
                  <a:solidFill>
                    <a:srgbClr val="00338D"/>
                  </a:solidFill>
                </a:rPr>
                <a:t>internal staffing.</a:t>
              </a:r>
            </a:p>
            <a:p>
              <a:pPr marL="171450" marR="0" lvl="0" indent="-171450" fontAlgn="auto">
                <a:buClrTx/>
                <a:buSzTx/>
                <a:buFont typeface="Arial" panose="020B0604020202020204" pitchFamily="34" charset="0"/>
                <a:buChar char="•"/>
                <a:tabLst/>
                <a:defRPr/>
              </a:pPr>
              <a:r>
                <a:rPr lang="en-US" sz="1200" b="0" dirty="0">
                  <a:solidFill>
                    <a:srgbClr val="00338D"/>
                  </a:solidFill>
                  <a:latin typeface="Arial"/>
                  <a:cs typeface="Times New Roman"/>
                </a:rPr>
                <a:t>Increased business and operational efficiencies</a:t>
              </a:r>
            </a:p>
            <a:p>
              <a:pPr marL="171450" marR="0" lvl="2" indent="-171450" fontAlgn="auto">
                <a:buSzTx/>
                <a:buFont typeface="Arial" panose="020B0604020202020204" pitchFamily="34" charset="0"/>
                <a:buChar char="•"/>
                <a:tabLst/>
                <a:defRPr/>
              </a:pPr>
              <a:r>
                <a:rPr lang="en-US" sz="1200" dirty="0">
                  <a:solidFill>
                    <a:srgbClr val="00338D"/>
                  </a:solidFill>
                </a:rPr>
                <a:t>Seamless transition from ODSEE to OUD operations considering KPMG’s proven support history with similar requirements</a:t>
              </a:r>
            </a:p>
            <a:p>
              <a:pPr marL="179070" lvl="1" indent="-179070">
                <a:spcBef>
                  <a:spcPts val="1000"/>
                </a:spcBef>
                <a:spcAft>
                  <a:spcPts val="0"/>
                </a:spcAft>
                <a:buFont typeface="Arial" panose="020B0604020202020204" pitchFamily="34" charset="0"/>
                <a:buChar char="•"/>
                <a:defRPr/>
              </a:pPr>
              <a:endParaRPr lang="en-US" sz="1200" dirty="0">
                <a:solidFill>
                  <a:schemeClr val="tx1"/>
                </a:solidFill>
                <a:latin typeface="Arial"/>
                <a:cs typeface="Arial"/>
              </a:endParaRPr>
            </a:p>
          </p:txBody>
        </p:sp>
      </p:grpSp>
    </p:spTree>
    <p:extLst>
      <p:ext uri="{BB962C8B-B14F-4D97-AF65-F5344CB8AC3E}">
        <p14:creationId xmlns:p14="http://schemas.microsoft.com/office/powerpoint/2010/main" val="218954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2FE64E1-7D55-392C-CB96-E579A77D5BE3}"/>
              </a:ext>
            </a:extLst>
          </p:cNvPr>
          <p:cNvGraphicFramePr>
            <a:graphicFrameLocks noGrp="1"/>
          </p:cNvGraphicFramePr>
          <p:nvPr>
            <p:extLst>
              <p:ext uri="{D42A27DB-BD31-4B8C-83A1-F6EECF244321}">
                <p14:modId xmlns:p14="http://schemas.microsoft.com/office/powerpoint/2010/main" val="1354679057"/>
              </p:ext>
            </p:extLst>
          </p:nvPr>
        </p:nvGraphicFramePr>
        <p:xfrm>
          <a:off x="486487" y="1849101"/>
          <a:ext cx="11246804" cy="3683114"/>
        </p:xfrm>
        <a:graphic>
          <a:graphicData uri="http://schemas.openxmlformats.org/drawingml/2006/table">
            <a:tbl>
              <a:tblPr>
                <a:tableStyleId>{5C22544A-7EE6-4342-B048-85BDC9FD1C3A}</a:tableStyleId>
              </a:tblPr>
              <a:tblGrid>
                <a:gridCol w="1749719">
                  <a:extLst>
                    <a:ext uri="{9D8B030D-6E8A-4147-A177-3AD203B41FA5}">
                      <a16:colId xmlns:a16="http://schemas.microsoft.com/office/drawing/2014/main" val="20000"/>
                    </a:ext>
                  </a:extLst>
                </a:gridCol>
                <a:gridCol w="4643626">
                  <a:extLst>
                    <a:ext uri="{9D8B030D-6E8A-4147-A177-3AD203B41FA5}">
                      <a16:colId xmlns:a16="http://schemas.microsoft.com/office/drawing/2014/main" val="20002"/>
                    </a:ext>
                  </a:extLst>
                </a:gridCol>
                <a:gridCol w="4853459">
                  <a:extLst>
                    <a:ext uri="{9D8B030D-6E8A-4147-A177-3AD203B41FA5}">
                      <a16:colId xmlns:a16="http://schemas.microsoft.com/office/drawing/2014/main" val="20004"/>
                    </a:ext>
                  </a:extLst>
                </a:gridCol>
              </a:tblGrid>
              <a:tr h="0">
                <a:tc>
                  <a:txBody>
                    <a:bodyPr/>
                    <a:lstStyle/>
                    <a:p>
                      <a:pPr algn="ctr" rtl="0" fontAlgn="b"/>
                      <a:r>
                        <a:rPr lang="en-US" sz="1000" b="1" i="0" u="none" strike="noStrike">
                          <a:solidFill>
                            <a:schemeClr val="bg1"/>
                          </a:solidFill>
                          <a:effectLst/>
                          <a:latin typeface="+mn-lt"/>
                        </a:rPr>
                        <a:t>Scope Area</a:t>
                      </a:r>
                    </a:p>
                  </a:txBody>
                  <a:tcPr marL="45720" marR="457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solidFill>
                  </a:tcPr>
                </a:tc>
                <a:tc gridSpan="2">
                  <a:txBody>
                    <a:bodyPr/>
                    <a:lstStyle/>
                    <a:p>
                      <a:pPr algn="ctr" rtl="0" fontAlgn="b"/>
                      <a:r>
                        <a:rPr lang="en-US" sz="1000" b="1" u="none" strike="noStrike">
                          <a:solidFill>
                            <a:schemeClr val="bg1"/>
                          </a:solidFill>
                          <a:effectLst/>
                          <a:latin typeface="+mn-lt"/>
                        </a:rPr>
                        <a:t>Description </a:t>
                      </a:r>
                      <a:endParaRPr lang="en-US" sz="1000" b="1" i="0" u="none" strike="noStrike">
                        <a:solidFill>
                          <a:schemeClr val="bg1"/>
                        </a:solidFill>
                        <a:effectLst/>
                        <a:latin typeface="+mn-lt"/>
                      </a:endParaRPr>
                    </a:p>
                  </a:txBody>
                  <a:tcPr marL="45720" marR="457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solidFill>
                  </a:tcPr>
                </a:tc>
                <a:tc hMerge="1">
                  <a:txBody>
                    <a:bodyPr/>
                    <a:lstStyle/>
                    <a:p>
                      <a:pPr algn="ctr" rtl="0" fontAlgn="b"/>
                      <a:endParaRPr lang="en-US" sz="800" b="1" i="0" u="none" strike="noStrike">
                        <a:solidFill>
                          <a:schemeClr val="bg1"/>
                        </a:solidFill>
                        <a:effectLst/>
                        <a:latin typeface="+mn-lt"/>
                      </a:endParaRPr>
                    </a:p>
                  </a:txBody>
                  <a:tcPr marL="45720" marR="45720">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919971">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000" b="1" i="0" u="none" strike="noStrike">
                          <a:solidFill>
                            <a:schemeClr val="tx2"/>
                          </a:solidFill>
                          <a:effectLst/>
                          <a:latin typeface="+mn-lt"/>
                        </a:rPr>
                        <a:t>OUD Stack Monitoring</a:t>
                      </a:r>
                    </a:p>
                  </a:txBody>
                  <a:tcPr marL="45720" marR="45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chemeClr val="bg1"/>
                    </a:solidFill>
                  </a:tcPr>
                </a:tc>
                <a:tc>
                  <a:txBody>
                    <a:bodyPr/>
                    <a:lstStyle/>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24x7 monitoring of the health of the directory solution stack (e.g. OUD)</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Directory platform health monitoring but not limited to server status, replication status, proxy services, SSL certificate expiry</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Target application connectivity error identification </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Monitoring of application up-time</a:t>
                      </a:r>
                    </a:p>
                  </a:txBody>
                  <a:tcPr marL="45720" marR="45720">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chemeClr val="bg1"/>
                    </a:solidFill>
                  </a:tcPr>
                </a:tc>
                <a:tc>
                  <a:txBody>
                    <a:bodyPr/>
                    <a:lstStyle/>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Monitoring and reporting of performance</a:t>
                      </a:r>
                    </a:p>
                    <a:p>
                      <a:pPr marL="171450" indent="-171450" algn="l" defTabSz="914400" rtl="0" eaLnBrk="1" latinLnBrk="0" hangingPunct="1">
                        <a:spcAft>
                          <a:spcPts val="529"/>
                        </a:spcAft>
                        <a:buClr>
                          <a:schemeClr val="accent6"/>
                        </a:buClr>
                        <a:buFont typeface="Wingdings" panose="05000000000000000000" pitchFamily="2" charset="2"/>
                        <a:buChar char="ü"/>
                        <a:defRPr/>
                      </a:pPr>
                      <a:endParaRPr lang="en-US" sz="1000" kern="1200" baseline="0">
                        <a:solidFill>
                          <a:schemeClr val="tx2"/>
                        </a:solidFill>
                        <a:latin typeface="+mn-lt"/>
                        <a:ea typeface="+mn-ea"/>
                        <a:cs typeface="+mn-cs"/>
                      </a:endParaRPr>
                    </a:p>
                  </a:txBody>
                  <a:tcPr marL="45720" marR="45720">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56263">
                <a:tc>
                  <a:txBody>
                    <a:bodyPr/>
                    <a:lstStyle/>
                    <a:p>
                      <a:pPr algn="ctr" rtl="0" fontAlgn="t"/>
                      <a:r>
                        <a:rPr lang="en-US" sz="1000" b="1" i="0" u="none" strike="noStrike">
                          <a:solidFill>
                            <a:schemeClr val="tx2"/>
                          </a:solidFill>
                          <a:effectLst/>
                          <a:latin typeface="+mn-lt"/>
                        </a:rPr>
                        <a:t>Patch Management</a:t>
                      </a:r>
                    </a:p>
                  </a:txBody>
                  <a:tcPr marL="45720" marR="45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chemeClr val="bg1"/>
                    </a:solidFill>
                  </a:tcPr>
                </a:tc>
                <a:tc>
                  <a:txBody>
                    <a:bodyPr/>
                    <a:lstStyle/>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noProof="0">
                          <a:ln>
                            <a:noFill/>
                          </a:ln>
                          <a:solidFill>
                            <a:srgbClr val="00338D"/>
                          </a:solidFill>
                          <a:effectLst/>
                          <a:uLnTx/>
                          <a:uFillTx/>
                          <a:latin typeface="+mn-lt"/>
                          <a:ea typeface="+mn-ea"/>
                          <a:cs typeface="+mn-cs"/>
                        </a:rPr>
                        <a:t>Identification of interim product patches</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noProof="0">
                          <a:ln>
                            <a:noFill/>
                          </a:ln>
                          <a:solidFill>
                            <a:srgbClr val="00338D"/>
                          </a:solidFill>
                          <a:effectLst/>
                          <a:uLnTx/>
                          <a:uFillTx/>
                          <a:latin typeface="+mn-lt"/>
                          <a:ea typeface="+mn-ea"/>
                          <a:cs typeface="+mn-cs"/>
                        </a:rPr>
                        <a:t>Communication for critical security patches released by vendor will be monitored</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noProof="0">
                          <a:ln>
                            <a:noFill/>
                          </a:ln>
                          <a:solidFill>
                            <a:srgbClr val="00338D"/>
                          </a:solidFill>
                          <a:effectLst/>
                          <a:uLnTx/>
                          <a:uFillTx/>
                          <a:latin typeface="+mn-lt"/>
                          <a:ea typeface="+mn-ea"/>
                          <a:cs typeface="+mn-cs"/>
                        </a:rPr>
                        <a:t>Identification of product feature patches to enhance directory solution capabilities</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noProof="0">
                          <a:ln>
                            <a:noFill/>
                          </a:ln>
                          <a:solidFill>
                            <a:srgbClr val="00338D"/>
                          </a:solidFill>
                          <a:effectLst/>
                          <a:uLnTx/>
                          <a:uFillTx/>
                          <a:latin typeface="+mn-lt"/>
                          <a:ea typeface="+mn-ea"/>
                          <a:cs typeface="+mn-cs"/>
                        </a:rPr>
                        <a:t>Validation test post-installation to verify  operations </a:t>
                      </a:r>
                    </a:p>
                  </a:txBody>
                  <a:tcPr marL="45720" marR="45720">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chemeClr val="bg1"/>
                    </a:solidFill>
                  </a:tcPr>
                </a:tc>
                <a:tc>
                  <a:txBody>
                    <a:bodyPr/>
                    <a:lstStyle/>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noProof="0">
                          <a:ln>
                            <a:noFill/>
                          </a:ln>
                          <a:solidFill>
                            <a:srgbClr val="00338D"/>
                          </a:solidFill>
                          <a:effectLst/>
                          <a:uLnTx/>
                          <a:uFillTx/>
                          <a:latin typeface="+mn-lt"/>
                          <a:ea typeface="+mn-ea"/>
                          <a:cs typeface="+mn-cs"/>
                        </a:rPr>
                        <a:t>Minor configuration changes to the OUD platform</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noProof="0">
                          <a:ln>
                            <a:noFill/>
                          </a:ln>
                          <a:solidFill>
                            <a:srgbClr val="00338D"/>
                          </a:solidFill>
                          <a:effectLst/>
                          <a:uLnTx/>
                          <a:uFillTx/>
                          <a:latin typeface="+mn-lt"/>
                          <a:ea typeface="+mn-ea"/>
                          <a:cs typeface="+mn-cs"/>
                        </a:rPr>
                        <a:t>Configure application log rotation via  product capability or custom scripts</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noProof="0">
                          <a:ln>
                            <a:noFill/>
                          </a:ln>
                          <a:solidFill>
                            <a:srgbClr val="00338D"/>
                          </a:solidFill>
                          <a:effectLst/>
                          <a:uLnTx/>
                          <a:uFillTx/>
                          <a:latin typeface="+mn-lt"/>
                          <a:ea typeface="+mn-ea"/>
                          <a:cs typeface="+mn-cs"/>
                        </a:rPr>
                        <a:t>SSL Certificate monitoring and updates</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noProof="0">
                          <a:ln>
                            <a:noFill/>
                          </a:ln>
                          <a:solidFill>
                            <a:srgbClr val="00338D"/>
                          </a:solidFill>
                          <a:effectLst/>
                          <a:uLnTx/>
                          <a:uFillTx/>
                          <a:latin typeface="+mn-lt"/>
                          <a:ea typeface="+mn-ea"/>
                          <a:cs typeface="+mn-cs"/>
                        </a:rPr>
                        <a:t>Documentation updates</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noProof="0">
                          <a:ln>
                            <a:noFill/>
                          </a:ln>
                          <a:solidFill>
                            <a:srgbClr val="00338D"/>
                          </a:solidFill>
                          <a:effectLst/>
                          <a:uLnTx/>
                          <a:uFillTx/>
                          <a:latin typeface="+mn-lt"/>
                          <a:ea typeface="+mn-ea"/>
                          <a:cs typeface="+mn-cs"/>
                        </a:rPr>
                        <a:t>Log file management and rotation</a:t>
                      </a:r>
                    </a:p>
                  </a:txBody>
                  <a:tcPr marL="45720" marR="45720">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42150319"/>
                  </a:ext>
                </a:extLst>
              </a:tr>
              <a:tr h="1056263">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000" b="1" i="0" u="none" strike="noStrike">
                          <a:solidFill>
                            <a:schemeClr val="tx2"/>
                          </a:solidFill>
                          <a:effectLst/>
                          <a:latin typeface="+mn-lt"/>
                        </a:rPr>
                        <a:t>Incident / Service Request </a:t>
                      </a:r>
                      <a:r>
                        <a:rPr lang="en-US" sz="1000" b="1" i="0" u="none" strike="noStrike" baseline="0">
                          <a:solidFill>
                            <a:schemeClr val="tx2"/>
                          </a:solidFill>
                          <a:effectLst/>
                          <a:latin typeface="+mn-lt"/>
                        </a:rPr>
                        <a:t>Management</a:t>
                      </a:r>
                      <a:endParaRPr lang="en-US" sz="1000" b="1" i="0" u="none" strike="noStrike">
                        <a:solidFill>
                          <a:schemeClr val="tx2"/>
                        </a:solidFill>
                        <a:effectLst/>
                        <a:latin typeface="+mn-lt"/>
                      </a:endParaRPr>
                    </a:p>
                  </a:txBody>
                  <a:tcPr marL="45720" marR="45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chemeClr val="bg1"/>
                    </a:solidFill>
                  </a:tcPr>
                </a:tc>
                <a:tc>
                  <a:txBody>
                    <a:bodyPr/>
                    <a:lstStyle/>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Logging of all incidents into incident tracking system</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Triage and prioritization of incidents</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Resolution of incidents within LDAP Platform resulting from monitoring or failures</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Resolution of incidents within LDAP Platform resulting from end-user ticket</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Escalation of incidents outside the LDAP Platform</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Restoration of service</a:t>
                      </a:r>
                    </a:p>
                  </a:txBody>
                  <a:tcPr marL="45720" marR="45720">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chemeClr val="bg1"/>
                    </a:solidFill>
                  </a:tcPr>
                </a:tc>
                <a:tc>
                  <a:txBody>
                    <a:bodyPr/>
                    <a:lstStyle/>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Workaround during service restoration</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Root cause analysis for critical or business impacting incidents</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Handling data replication/sync issues in upstream/downstream apps</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Handling user/group/role data issues</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User and group management operations using command line interface or supported LDAP browser interface</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Raising and managing of service requests with vendor</a:t>
                      </a:r>
                    </a:p>
                    <a:p>
                      <a:pPr marL="171450" marR="0" lvl="0" indent="-171450" algn="l" defTabSz="756300" rtl="0" eaLnBrk="1" fontAlgn="auto" latinLnBrk="0" hangingPunct="1">
                        <a:lnSpc>
                          <a:spcPct val="100000"/>
                        </a:lnSpc>
                        <a:spcBef>
                          <a:spcPts val="0"/>
                        </a:spcBef>
                        <a:spcAft>
                          <a:spcPts val="0"/>
                        </a:spcAft>
                        <a:buClr>
                          <a:srgbClr val="43B02A"/>
                        </a:buClr>
                        <a:buSzTx/>
                        <a:buFont typeface="Wingdings" panose="05000000000000000000" pitchFamily="2" charset="2"/>
                        <a:buChar char="ü"/>
                        <a:tabLst/>
                        <a:defRPr/>
                      </a:pPr>
                      <a:r>
                        <a:rPr kumimoji="0" lang="en-US" sz="1000" b="0" i="0" u="none" strike="noStrike" kern="1200" cap="none" spc="0" normalizeH="0" baseline="0">
                          <a:ln>
                            <a:noFill/>
                          </a:ln>
                          <a:solidFill>
                            <a:srgbClr val="00338D"/>
                          </a:solidFill>
                          <a:effectLst/>
                          <a:uLnTx/>
                          <a:uFillTx/>
                          <a:latin typeface="+mn-lt"/>
                          <a:ea typeface="+mn-ea"/>
                          <a:cs typeface="+mn-cs"/>
                        </a:rPr>
                        <a:t>Participation in resolution calls for critical or business impacting incidents</a:t>
                      </a:r>
                    </a:p>
                    <a:p>
                      <a:pPr marL="171450" indent="-171450">
                        <a:buClr>
                          <a:schemeClr val="accent6"/>
                        </a:buClr>
                        <a:buFont typeface="Wingdings" panose="05000000000000000000" pitchFamily="2" charset="2"/>
                        <a:buChar char="ü"/>
                      </a:pPr>
                      <a:endParaRPr lang="en-US" sz="1000" baseline="0">
                        <a:solidFill>
                          <a:schemeClr val="tx2"/>
                        </a:solidFill>
                      </a:endParaRPr>
                    </a:p>
                  </a:txBody>
                  <a:tcPr marL="45720" marR="45720">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7" name="Text Placeholder 2"/>
          <p:cNvSpPr txBox="1">
            <a:spLocks/>
          </p:cNvSpPr>
          <p:nvPr/>
        </p:nvSpPr>
        <p:spPr>
          <a:xfrm>
            <a:off x="1981200" y="331701"/>
            <a:ext cx="8229600" cy="184666"/>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a:solidFill>
                <a:srgbClr val="00338D"/>
              </a:solidFill>
            </a:endParaRPr>
          </a:p>
        </p:txBody>
      </p:sp>
      <p:sp>
        <p:nvSpPr>
          <p:cNvPr id="13" name="Title 3"/>
          <p:cNvSpPr txBox="1">
            <a:spLocks/>
          </p:cNvSpPr>
          <p:nvPr/>
        </p:nvSpPr>
        <p:spPr>
          <a:xfrm>
            <a:off x="861150" y="361650"/>
            <a:ext cx="10180050"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r>
              <a:rPr lang="en-US" sz="3200" dirty="0">
                <a:solidFill>
                  <a:schemeClr val="bg1"/>
                </a:solidFill>
                <a:latin typeface="KPMG Bold" panose="020B0803030202040204" pitchFamily="34" charset="0"/>
              </a:rPr>
              <a:t>OUD / LDAP Operations  </a:t>
            </a:r>
            <a:endParaRPr lang="en-US" sz="3600" dirty="0">
              <a:solidFill>
                <a:schemeClr val="bg1"/>
              </a:solidFill>
              <a:latin typeface="KPMG Bold" panose="020B0803030202040204" pitchFamily="34" charset="0"/>
            </a:endParaRPr>
          </a:p>
        </p:txBody>
      </p:sp>
      <p:sp>
        <p:nvSpPr>
          <p:cNvPr id="2" name="Title 1">
            <a:extLst>
              <a:ext uri="{FF2B5EF4-FFF2-40B4-BE49-F238E27FC236}">
                <a16:creationId xmlns:a16="http://schemas.microsoft.com/office/drawing/2014/main" id="{CB66B9A8-AE16-E4C5-F125-127064F46210}"/>
              </a:ext>
            </a:extLst>
          </p:cNvPr>
          <p:cNvSpPr txBox="1">
            <a:spLocks/>
          </p:cNvSpPr>
          <p:nvPr/>
        </p:nvSpPr>
        <p:spPr>
          <a:xfrm>
            <a:off x="1882440" y="55187"/>
            <a:ext cx="10195200" cy="533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kern="1200">
                <a:solidFill>
                  <a:schemeClr val="tx2"/>
                </a:solidFill>
                <a:latin typeface="+mn-lt"/>
                <a:ea typeface="+mj-ea"/>
                <a:cs typeface="+mj-cs"/>
              </a:defRPr>
            </a:lvl1pPr>
          </a:lstStyle>
          <a:p>
            <a:pPr algn="r"/>
            <a:r>
              <a:rPr lang="en-US" sz="1200">
                <a:solidFill>
                  <a:srgbClr val="00338D"/>
                </a:solidFill>
              </a:rPr>
              <a:t>Draft for discussion </a:t>
            </a:r>
          </a:p>
        </p:txBody>
      </p:sp>
      <p:sp>
        <p:nvSpPr>
          <p:cNvPr id="3" name="object 3">
            <a:extLst>
              <a:ext uri="{FF2B5EF4-FFF2-40B4-BE49-F238E27FC236}">
                <a16:creationId xmlns:a16="http://schemas.microsoft.com/office/drawing/2014/main" id="{E97D0A5D-BBDF-0B63-73B7-87A25EA042EB}"/>
              </a:ext>
            </a:extLst>
          </p:cNvPr>
          <p:cNvSpPr/>
          <p:nvPr/>
        </p:nvSpPr>
        <p:spPr>
          <a:xfrm>
            <a:off x="881589" y="801452"/>
            <a:ext cx="10043927" cy="45719"/>
          </a:xfrm>
          <a:custGeom>
            <a:avLst/>
            <a:gdLst/>
            <a:ahLst/>
            <a:cxnLst/>
            <a:rect l="l" t="t" r="r" b="b"/>
            <a:pathLst>
              <a:path w="8801100">
                <a:moveTo>
                  <a:pt x="0" y="0"/>
                </a:moveTo>
                <a:lnTo>
                  <a:pt x="8801100" y="0"/>
                </a:lnTo>
              </a:path>
            </a:pathLst>
          </a:custGeom>
          <a:ln w="6350">
            <a:solidFill>
              <a:srgbClr val="004E98"/>
            </a:solidFill>
          </a:ln>
        </p:spPr>
        <p:txBody>
          <a:bodyPr wrap="square" lIns="0" tIns="0" rIns="0" bIns="0" rtlCol="0"/>
          <a:lstStyle/>
          <a:p>
            <a:endParaRPr sz="600"/>
          </a:p>
        </p:txBody>
      </p:sp>
    </p:spTree>
    <p:extLst>
      <p:ext uri="{BB962C8B-B14F-4D97-AF65-F5344CB8AC3E}">
        <p14:creationId xmlns:p14="http://schemas.microsoft.com/office/powerpoint/2010/main" val="3688468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6697CC-1179-E010-AF85-58802F1496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64" y="2327208"/>
            <a:ext cx="3809088" cy="3776088"/>
          </a:xfrm>
          <a:prstGeom prst="ellipse">
            <a:avLst/>
          </a:prstGeom>
        </p:spPr>
      </p:pic>
      <p:sp>
        <p:nvSpPr>
          <p:cNvPr id="160" name="Text Placeholder 159">
            <a:extLst>
              <a:ext uri="{FF2B5EF4-FFF2-40B4-BE49-F238E27FC236}">
                <a16:creationId xmlns:a16="http://schemas.microsoft.com/office/drawing/2014/main" id="{BF707BC8-D14C-C566-3000-02B214D5D9A9}"/>
              </a:ext>
            </a:extLst>
          </p:cNvPr>
          <p:cNvSpPr>
            <a:spLocks noGrp="1"/>
          </p:cNvSpPr>
          <p:nvPr>
            <p:ph type="body" sz="quarter" idx="10"/>
          </p:nvPr>
        </p:nvSpPr>
        <p:spPr>
          <a:xfrm>
            <a:off x="995363" y="1203309"/>
            <a:ext cx="10641806" cy="1306132"/>
          </a:xfrm>
        </p:spPr>
        <p:txBody>
          <a:bodyPr/>
          <a:lstStyle/>
          <a:p>
            <a:r>
              <a:rPr lang="en-US" noProof="0"/>
              <a:t>IAM touches every aspect of an organization and is the cornerstone of security. Done right, an IAM solution must continuously evolve to improve efficiencies, increase usability, and reduce risk. Our managed services for IAM focuses on delivering </a:t>
            </a:r>
            <a:r>
              <a:rPr lang="en-US"/>
              <a:t>outcome-based results </a:t>
            </a:r>
            <a:r>
              <a:rPr lang="en-US" noProof="0"/>
              <a:t>for business and technical operations that help build resilience and trust.</a:t>
            </a:r>
          </a:p>
          <a:p>
            <a:endParaRPr lang="en-US"/>
          </a:p>
        </p:txBody>
      </p:sp>
      <p:sp>
        <p:nvSpPr>
          <p:cNvPr id="2" name="Title 1">
            <a:extLst>
              <a:ext uri="{FF2B5EF4-FFF2-40B4-BE49-F238E27FC236}">
                <a16:creationId xmlns:a16="http://schemas.microsoft.com/office/drawing/2014/main" id="{E7C84F7E-03AB-4117-98DA-B8BB081F5794}"/>
              </a:ext>
            </a:extLst>
          </p:cNvPr>
          <p:cNvSpPr>
            <a:spLocks noGrp="1"/>
          </p:cNvSpPr>
          <p:nvPr>
            <p:ph type="title"/>
          </p:nvPr>
        </p:nvSpPr>
        <p:spPr>
          <a:xfrm>
            <a:off x="995364" y="431800"/>
            <a:ext cx="10204450" cy="533400"/>
          </a:xfrm>
        </p:spPr>
        <p:txBody>
          <a:bodyPr/>
          <a:lstStyle/>
          <a:p>
            <a:r>
              <a:rPr lang="en-US"/>
              <a:t>KPMG Managed IAM Services overview</a:t>
            </a:r>
            <a:endParaRPr lang="en-GB"/>
          </a:p>
        </p:txBody>
      </p:sp>
      <p:sp>
        <p:nvSpPr>
          <p:cNvPr id="4" name="Rectangle 3">
            <a:extLst>
              <a:ext uri="{FF2B5EF4-FFF2-40B4-BE49-F238E27FC236}">
                <a16:creationId xmlns:a16="http://schemas.microsoft.com/office/drawing/2014/main" id="{BD4C3034-92A6-4582-9CC4-AB142F56E883}"/>
              </a:ext>
            </a:extLst>
          </p:cNvPr>
          <p:cNvSpPr>
            <a:spLocks/>
          </p:cNvSpPr>
          <p:nvPr/>
        </p:nvSpPr>
        <p:spPr>
          <a:xfrm>
            <a:off x="5163639" y="2509441"/>
            <a:ext cx="2962275" cy="2944396"/>
          </a:xfrm>
          <a:prstGeom prst="rect">
            <a:avLst/>
          </a:prstGeom>
          <a:noFill/>
        </p:spPr>
        <p:txBody>
          <a:bodyPr wrap="square" lIns="0" tIns="0" rIns="0" bIns="0">
            <a:spAutoFit/>
          </a:bodyPr>
          <a:lstStyle/>
          <a:p>
            <a:pPr marL="0" marR="0" lvl="1" indent="0" algn="l" defTabSz="914400" rtl="0" eaLnBrk="1" fontAlgn="auto" latinLnBrk="0" hangingPunct="1">
              <a:lnSpc>
                <a:spcPct val="100000"/>
              </a:lnSpc>
              <a:spcBef>
                <a:spcPts val="0"/>
              </a:spcBef>
              <a:spcAft>
                <a:spcPts val="1000"/>
              </a:spcAft>
              <a:buClrTx/>
              <a:buSzTx/>
              <a:buFontTx/>
              <a:buNone/>
              <a:tabLst/>
              <a:defRPr/>
            </a:pPr>
            <a:r>
              <a:rPr kumimoji="0" lang="en-US" sz="1200" b="0" i="0" u="none" strike="noStrike" kern="1200" cap="none" spc="0" normalizeH="0" baseline="0" noProof="0">
                <a:ln>
                  <a:noFill/>
                </a:ln>
                <a:solidFill>
                  <a:schemeClr val="tx1">
                    <a:lumMod val="50000"/>
                    <a:lumOff val="50000"/>
                  </a:schemeClr>
                </a:solidFill>
                <a:effectLst/>
                <a:uLnTx/>
                <a:uFillTx/>
                <a:latin typeface="Arial"/>
                <a:ea typeface="+mn-ea"/>
                <a:cs typeface="+mn-cs"/>
              </a:rPr>
              <a:t>We provide a single point of contact for all aspects of your IAM program:</a:t>
            </a:r>
          </a:p>
          <a:p>
            <a:pPr marL="0" marR="0" lvl="1" indent="0" algn="l"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chemeClr val="tx1">
                    <a:lumMod val="50000"/>
                    <a:lumOff val="50000"/>
                  </a:schemeClr>
                </a:solidFill>
                <a:effectLst/>
                <a:uLnTx/>
                <a:uFillTx/>
                <a:latin typeface="Arial"/>
                <a:ea typeface="+mn-ea"/>
                <a:cs typeface="+mn-cs"/>
              </a:rPr>
              <a:t>IAM Business Operations</a:t>
            </a:r>
          </a:p>
          <a:p>
            <a:pPr marL="171450" marR="0" lvl="1"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lumMod val="50000"/>
                    <a:lumOff val="50000"/>
                  </a:schemeClr>
                </a:solidFill>
                <a:effectLst/>
                <a:uLnTx/>
                <a:uFillTx/>
                <a:latin typeface="Arial"/>
                <a:ea typeface="+mn-ea"/>
                <a:cs typeface="+mn-cs"/>
              </a:rPr>
              <a:t>Continuous management and tracking of business processes, such as executing access review campaigns for SOX or access management for adding/removing access to applications.</a:t>
            </a:r>
          </a:p>
          <a:p>
            <a:pPr marL="0" marR="0" lvl="1" indent="0" algn="l"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chemeClr val="tx1">
                    <a:lumMod val="50000"/>
                    <a:lumOff val="50000"/>
                  </a:schemeClr>
                </a:solidFill>
                <a:effectLst/>
                <a:uLnTx/>
                <a:uFillTx/>
                <a:latin typeface="Arial"/>
                <a:ea typeface="+mn-ea"/>
                <a:cs typeface="+mn-cs"/>
              </a:rPr>
              <a:t>IAM Technical Operations</a:t>
            </a:r>
          </a:p>
          <a:p>
            <a:pPr marL="171450" marR="0" lvl="1"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lumMod val="50000"/>
                    <a:lumOff val="50000"/>
                  </a:schemeClr>
                </a:solidFill>
                <a:effectLst/>
                <a:uLnTx/>
                <a:uFillTx/>
                <a:latin typeface="Arial"/>
                <a:ea typeface="+mn-ea"/>
                <a:cs typeface="+mn-cs"/>
              </a:rPr>
              <a:t>Daily management of the health of the IAM solution such as application monitoring, data feed integrations, application administration and patching, and incident management. </a:t>
            </a:r>
            <a:endParaRPr kumimoji="0" lang="en-US" sz="1200" b="1" i="0" u="none" strike="sngStrike" kern="1200" cap="none" spc="0" normalizeH="0" baseline="0" noProof="0">
              <a:ln>
                <a:noFill/>
              </a:ln>
              <a:solidFill>
                <a:schemeClr val="accent6"/>
              </a:solidFill>
              <a:effectLst/>
              <a:uLnTx/>
              <a:uFillTx/>
              <a:latin typeface="Arial"/>
              <a:ea typeface="+mn-ea"/>
              <a:cs typeface="+mn-cs"/>
            </a:endParaRPr>
          </a:p>
        </p:txBody>
      </p:sp>
      <p:sp>
        <p:nvSpPr>
          <p:cNvPr id="5" name="Rectangle 4">
            <a:extLst>
              <a:ext uri="{FF2B5EF4-FFF2-40B4-BE49-F238E27FC236}">
                <a16:creationId xmlns:a16="http://schemas.microsoft.com/office/drawing/2014/main" id="{1902E422-3E43-4C56-803E-196516FDC2C0}"/>
              </a:ext>
            </a:extLst>
          </p:cNvPr>
          <p:cNvSpPr/>
          <p:nvPr/>
        </p:nvSpPr>
        <p:spPr>
          <a:xfrm>
            <a:off x="8608219" y="2421337"/>
            <a:ext cx="3590925" cy="36202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274320" rIns="731520" bIns="18288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a:ln>
                  <a:noFill/>
                </a:ln>
                <a:solidFill>
                  <a:prstClr val="white"/>
                </a:solidFill>
                <a:effectLst/>
                <a:uLnTx/>
                <a:uFillTx/>
                <a:latin typeface="Arial"/>
                <a:ea typeface="+mn-ea"/>
                <a:cs typeface="+mn-cs"/>
              </a:rPr>
              <a:t>Potential benefits</a:t>
            </a:r>
          </a:p>
          <a:p>
            <a:pPr marL="182880" indent="-182880">
              <a:spcAft>
                <a:spcPts val="600"/>
              </a:spcAft>
              <a:buFont typeface="Arial" panose="020B0604020202020204" pitchFamily="34" charset="0"/>
              <a:buChar char="•"/>
              <a:defRPr/>
            </a:pPr>
            <a:r>
              <a:rPr lang="en-US" sz="1300">
                <a:solidFill>
                  <a:prstClr val="white"/>
                </a:solidFill>
                <a:latin typeface="Arial" panose="020B0604020202020204" pitchFamily="34" charset="0"/>
                <a:cs typeface="Arial" panose="020B0604020202020204" pitchFamily="34" charset="0"/>
              </a:rPr>
              <a:t>Continuous improvement and modernization to improve security, reduce risk and enhance user experience </a:t>
            </a:r>
            <a:endParaRPr kumimoji="0" lang="en-US" sz="13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a:p>
            <a:pPr marL="182880" indent="-182880">
              <a:spcAft>
                <a:spcPts val="600"/>
              </a:spcAft>
              <a:buFont typeface="Arial" panose="020B0604020202020204" pitchFamily="34" charset="0"/>
              <a:buChar char="•"/>
              <a:defRPr/>
            </a:pPr>
            <a:r>
              <a:rPr lang="en-US" sz="1300">
                <a:solidFill>
                  <a:prstClr val="white"/>
                </a:solidFill>
                <a:latin typeface="Arial" panose="020B0604020202020204" pitchFamily="34" charset="0"/>
                <a:cs typeface="Arial" panose="020B0604020202020204" pitchFamily="34" charset="0"/>
              </a:rPr>
              <a:t>Increased business and operational efficiencies</a:t>
            </a:r>
          </a:p>
          <a:p>
            <a:pPr marL="182880" marR="0" lvl="0"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300">
                <a:solidFill>
                  <a:prstClr val="white"/>
                </a:solidFill>
                <a:latin typeface="Arial" panose="020B0604020202020204" pitchFamily="34" charset="0"/>
                <a:cs typeface="Arial" panose="020B0604020202020204" pitchFamily="34" charset="0"/>
              </a:rPr>
              <a:t>Regulatory compliance support</a:t>
            </a:r>
          </a:p>
          <a:p>
            <a:pPr marL="182880" marR="0" lvl="0"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300">
                <a:solidFill>
                  <a:prstClr val="white"/>
                </a:solidFill>
                <a:latin typeface="Arial" panose="020B0604020202020204" pitchFamily="34" charset="0"/>
                <a:cs typeface="Arial" panose="020B0604020202020204" pitchFamily="34" charset="0"/>
              </a:rPr>
              <a:t>24/7 access to a skilled KPMG team to mitigate disruptions</a:t>
            </a:r>
          </a:p>
          <a:p>
            <a:pPr marL="182880" indent="-182880">
              <a:spcAft>
                <a:spcPts val="600"/>
              </a:spcAft>
              <a:buFont typeface="Arial" panose="020B0604020202020204" pitchFamily="34" charset="0"/>
              <a:buChar char="•"/>
              <a:defRPr/>
            </a:pPr>
            <a:r>
              <a:rPr lang="en-GB" sz="1300">
                <a:solidFill>
                  <a:prstClr val="white"/>
                </a:solidFill>
                <a:latin typeface="Arial" panose="020B0604020202020204" pitchFamily="34" charset="0"/>
                <a:cs typeface="Arial" panose="020B0604020202020204" pitchFamily="34" charset="0"/>
              </a:rPr>
              <a:t>Support from a world leader in IAM implementation and award-winning alliances with all major IAM technology providers</a:t>
            </a:r>
          </a:p>
        </p:txBody>
      </p:sp>
      <p:pic>
        <p:nvPicPr>
          <p:cNvPr id="8" name="Graphic 7">
            <a:extLst>
              <a:ext uri="{FF2B5EF4-FFF2-40B4-BE49-F238E27FC236}">
                <a16:creationId xmlns:a16="http://schemas.microsoft.com/office/drawing/2014/main" id="{3CB03E0D-B73B-0DAF-9311-437C8235F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31528" y="2646428"/>
            <a:ext cx="520353" cy="520353"/>
          </a:xfrm>
          <a:prstGeom prst="rect">
            <a:avLst/>
          </a:prstGeom>
        </p:spPr>
      </p:pic>
    </p:spTree>
    <p:extLst>
      <p:ext uri="{BB962C8B-B14F-4D97-AF65-F5344CB8AC3E}">
        <p14:creationId xmlns:p14="http://schemas.microsoft.com/office/powerpoint/2010/main" val="4043690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Rectangle 856">
            <a:extLst>
              <a:ext uri="{FF2B5EF4-FFF2-40B4-BE49-F238E27FC236}">
                <a16:creationId xmlns:a16="http://schemas.microsoft.com/office/drawing/2014/main" id="{7B5A54EE-4442-FED1-EF6B-A0B5FF0D50D6}"/>
              </a:ext>
            </a:extLst>
          </p:cNvPr>
          <p:cNvSpPr/>
          <p:nvPr/>
        </p:nvSpPr>
        <p:spPr>
          <a:xfrm>
            <a:off x="7889056" y="5120795"/>
            <a:ext cx="4304854" cy="936427"/>
          </a:xfrm>
          <a:prstGeom prst="rect">
            <a:avLst/>
          </a:prstGeom>
          <a:solidFill>
            <a:srgbClr val="7213E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sp>
        <p:nvSpPr>
          <p:cNvPr id="853" name="Rectangle 852">
            <a:extLst>
              <a:ext uri="{FF2B5EF4-FFF2-40B4-BE49-F238E27FC236}">
                <a16:creationId xmlns:a16="http://schemas.microsoft.com/office/drawing/2014/main" id="{203DB8C1-7239-711A-B0EF-0DC1243089E4}"/>
              </a:ext>
            </a:extLst>
          </p:cNvPr>
          <p:cNvSpPr/>
          <p:nvPr/>
        </p:nvSpPr>
        <p:spPr>
          <a:xfrm>
            <a:off x="5990905" y="1200040"/>
            <a:ext cx="6201095" cy="936427"/>
          </a:xfrm>
          <a:prstGeom prst="rect">
            <a:avLst/>
          </a:prstGeom>
          <a:solidFill>
            <a:srgbClr val="7213E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sp>
        <p:nvSpPr>
          <p:cNvPr id="852" name="Rectangle 851">
            <a:extLst>
              <a:ext uri="{FF2B5EF4-FFF2-40B4-BE49-F238E27FC236}">
                <a16:creationId xmlns:a16="http://schemas.microsoft.com/office/drawing/2014/main" id="{A7FE9EAE-9AE7-B2F0-06D7-3709BDE9CDB2}"/>
              </a:ext>
            </a:extLst>
          </p:cNvPr>
          <p:cNvSpPr/>
          <p:nvPr/>
        </p:nvSpPr>
        <p:spPr>
          <a:xfrm>
            <a:off x="3073788" y="3456335"/>
            <a:ext cx="6046608" cy="1229711"/>
          </a:xfrm>
          <a:prstGeom prst="rect">
            <a:avLst/>
          </a:prstGeom>
          <a:solidFill>
            <a:srgbClr val="1E49E2"/>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sp>
        <p:nvSpPr>
          <p:cNvPr id="858" name="Rectangle 11">
            <a:extLst>
              <a:ext uri="{FF2B5EF4-FFF2-40B4-BE49-F238E27FC236}">
                <a16:creationId xmlns:a16="http://schemas.microsoft.com/office/drawing/2014/main" id="{BB94FD32-FA19-CDB8-6A3F-C2A4E9FAAB58}"/>
              </a:ext>
            </a:extLst>
          </p:cNvPr>
          <p:cNvSpPr/>
          <p:nvPr/>
        </p:nvSpPr>
        <p:spPr>
          <a:xfrm>
            <a:off x="2728257" y="1200040"/>
            <a:ext cx="6146413" cy="936427"/>
          </a:xfrm>
          <a:custGeom>
            <a:avLst/>
            <a:gdLst>
              <a:gd name="connsiteX0" fmla="*/ 0 w 6146413"/>
              <a:gd name="connsiteY0" fmla="*/ 0 h 936427"/>
              <a:gd name="connsiteX1" fmla="*/ 6146413 w 6146413"/>
              <a:gd name="connsiteY1" fmla="*/ 0 h 936427"/>
              <a:gd name="connsiteX2" fmla="*/ 6146413 w 6146413"/>
              <a:gd name="connsiteY2" fmla="*/ 936427 h 936427"/>
              <a:gd name="connsiteX3" fmla="*/ 0 w 6146413"/>
              <a:gd name="connsiteY3" fmla="*/ 936427 h 936427"/>
              <a:gd name="connsiteX4" fmla="*/ 0 w 6146413"/>
              <a:gd name="connsiteY4" fmla="*/ 0 h 936427"/>
              <a:gd name="connsiteX0" fmla="*/ 0 w 6146413"/>
              <a:gd name="connsiteY0" fmla="*/ 0 h 936427"/>
              <a:gd name="connsiteX1" fmla="*/ 5416163 w 6146413"/>
              <a:gd name="connsiteY1" fmla="*/ 0 h 936427"/>
              <a:gd name="connsiteX2" fmla="*/ 6146413 w 6146413"/>
              <a:gd name="connsiteY2" fmla="*/ 936427 h 936427"/>
              <a:gd name="connsiteX3" fmla="*/ 0 w 6146413"/>
              <a:gd name="connsiteY3" fmla="*/ 936427 h 936427"/>
              <a:gd name="connsiteX4" fmla="*/ 0 w 6146413"/>
              <a:gd name="connsiteY4" fmla="*/ 0 h 936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6413" h="936427">
                <a:moveTo>
                  <a:pt x="0" y="0"/>
                </a:moveTo>
                <a:lnTo>
                  <a:pt x="5416163" y="0"/>
                </a:lnTo>
                <a:lnTo>
                  <a:pt x="6146413" y="936427"/>
                </a:lnTo>
                <a:lnTo>
                  <a:pt x="0" y="936427"/>
                </a:lnTo>
                <a:lnTo>
                  <a:pt x="0" y="0"/>
                </a:lnTo>
                <a:close/>
              </a:path>
            </a:pathLst>
          </a:custGeom>
          <a:solidFill>
            <a:srgbClr val="00B8F5"/>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sp>
        <p:nvSpPr>
          <p:cNvPr id="859" name="Rectangle 858">
            <a:extLst>
              <a:ext uri="{FF2B5EF4-FFF2-40B4-BE49-F238E27FC236}">
                <a16:creationId xmlns:a16="http://schemas.microsoft.com/office/drawing/2014/main" id="{31BD96B8-CEE5-B4A9-04C4-E212097E875A}"/>
              </a:ext>
            </a:extLst>
          </p:cNvPr>
          <p:cNvSpPr/>
          <p:nvPr/>
        </p:nvSpPr>
        <p:spPr>
          <a:xfrm>
            <a:off x="3073788" y="2275042"/>
            <a:ext cx="6046608" cy="1041301"/>
          </a:xfrm>
          <a:prstGeom prst="rect">
            <a:avLst/>
          </a:prstGeom>
          <a:solidFill>
            <a:srgbClr val="1E49E2"/>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sp>
        <p:nvSpPr>
          <p:cNvPr id="860" name="Rectangle 167">
            <a:extLst>
              <a:ext uri="{FF2B5EF4-FFF2-40B4-BE49-F238E27FC236}">
                <a16:creationId xmlns:a16="http://schemas.microsoft.com/office/drawing/2014/main" id="{951332C7-35CD-8B10-0CC1-012402DBE893}"/>
              </a:ext>
            </a:extLst>
          </p:cNvPr>
          <p:cNvSpPr/>
          <p:nvPr/>
        </p:nvSpPr>
        <p:spPr>
          <a:xfrm>
            <a:off x="2612181" y="4853147"/>
            <a:ext cx="6365566" cy="1204075"/>
          </a:xfrm>
          <a:custGeom>
            <a:avLst/>
            <a:gdLst>
              <a:gd name="connsiteX0" fmla="*/ 0 w 6365566"/>
              <a:gd name="connsiteY0" fmla="*/ 0 h 1204075"/>
              <a:gd name="connsiteX1" fmla="*/ 6365566 w 6365566"/>
              <a:gd name="connsiteY1" fmla="*/ 0 h 1204075"/>
              <a:gd name="connsiteX2" fmla="*/ 6365566 w 6365566"/>
              <a:gd name="connsiteY2" fmla="*/ 1204075 h 1204075"/>
              <a:gd name="connsiteX3" fmla="*/ 0 w 6365566"/>
              <a:gd name="connsiteY3" fmla="*/ 1204075 h 1204075"/>
              <a:gd name="connsiteX4" fmla="*/ 0 w 6365566"/>
              <a:gd name="connsiteY4" fmla="*/ 0 h 1204075"/>
              <a:gd name="connsiteX0" fmla="*/ 0 w 6365566"/>
              <a:gd name="connsiteY0" fmla="*/ 0 h 1204075"/>
              <a:gd name="connsiteX1" fmla="*/ 6365566 w 6365566"/>
              <a:gd name="connsiteY1" fmla="*/ 0 h 1204075"/>
              <a:gd name="connsiteX2" fmla="*/ 5679766 w 6365566"/>
              <a:gd name="connsiteY2" fmla="*/ 1191375 h 1204075"/>
              <a:gd name="connsiteX3" fmla="*/ 0 w 6365566"/>
              <a:gd name="connsiteY3" fmla="*/ 1204075 h 1204075"/>
              <a:gd name="connsiteX4" fmla="*/ 0 w 6365566"/>
              <a:gd name="connsiteY4" fmla="*/ 0 h 1204075"/>
              <a:gd name="connsiteX0" fmla="*/ 0 w 6365566"/>
              <a:gd name="connsiteY0" fmla="*/ 0 h 1204075"/>
              <a:gd name="connsiteX1" fmla="*/ 6365566 w 6365566"/>
              <a:gd name="connsiteY1" fmla="*/ 0 h 1204075"/>
              <a:gd name="connsiteX2" fmla="*/ 5368616 w 6365566"/>
              <a:gd name="connsiteY2" fmla="*/ 1191375 h 1204075"/>
              <a:gd name="connsiteX3" fmla="*/ 0 w 6365566"/>
              <a:gd name="connsiteY3" fmla="*/ 1204075 h 1204075"/>
              <a:gd name="connsiteX4" fmla="*/ 0 w 6365566"/>
              <a:gd name="connsiteY4" fmla="*/ 0 h 1204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5566" h="1204075">
                <a:moveTo>
                  <a:pt x="0" y="0"/>
                </a:moveTo>
                <a:lnTo>
                  <a:pt x="6365566" y="0"/>
                </a:lnTo>
                <a:lnTo>
                  <a:pt x="5368616" y="1191375"/>
                </a:lnTo>
                <a:lnTo>
                  <a:pt x="0" y="1204075"/>
                </a:lnTo>
                <a:lnTo>
                  <a:pt x="0" y="0"/>
                </a:lnTo>
                <a:close/>
              </a:path>
            </a:pathLst>
          </a:custGeom>
          <a:solidFill>
            <a:srgbClr val="1E49E2"/>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sp>
        <p:nvSpPr>
          <p:cNvPr id="5" name="Delay 4">
            <a:extLst>
              <a:ext uri="{FF2B5EF4-FFF2-40B4-BE49-F238E27FC236}">
                <a16:creationId xmlns:a16="http://schemas.microsoft.com/office/drawing/2014/main" id="{E497EBF2-FB42-3091-837E-E3105C8E0FC5}"/>
              </a:ext>
            </a:extLst>
          </p:cNvPr>
          <p:cNvSpPr/>
          <p:nvPr/>
        </p:nvSpPr>
        <p:spPr>
          <a:xfrm>
            <a:off x="46782" y="966972"/>
            <a:ext cx="3827063" cy="5245064"/>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4" name="Arc 3">
            <a:extLst>
              <a:ext uri="{FF2B5EF4-FFF2-40B4-BE49-F238E27FC236}">
                <a16:creationId xmlns:a16="http://schemas.microsoft.com/office/drawing/2014/main" id="{CF9B9B45-7632-E6D6-006D-5AF9F6426D23}"/>
              </a:ext>
            </a:extLst>
          </p:cNvPr>
          <p:cNvSpPr/>
          <p:nvPr/>
        </p:nvSpPr>
        <p:spPr>
          <a:xfrm>
            <a:off x="-1715084" y="721518"/>
            <a:ext cx="5724137" cy="5724137"/>
          </a:xfrm>
          <a:prstGeom prst="arc">
            <a:avLst>
              <a:gd name="adj1" fmla="val 17422170"/>
              <a:gd name="adj2" fmla="val 4348215"/>
            </a:avLst>
          </a:prstGeom>
          <a:noFill/>
          <a:ln w="3175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854" name="Rectangle 853">
            <a:extLst>
              <a:ext uri="{FF2B5EF4-FFF2-40B4-BE49-F238E27FC236}">
                <a16:creationId xmlns:a16="http://schemas.microsoft.com/office/drawing/2014/main" id="{9112FD54-4B35-A923-2B68-68464808474B}"/>
              </a:ext>
            </a:extLst>
          </p:cNvPr>
          <p:cNvSpPr/>
          <p:nvPr/>
        </p:nvSpPr>
        <p:spPr>
          <a:xfrm>
            <a:off x="9020421" y="2180229"/>
            <a:ext cx="3170962" cy="936427"/>
          </a:xfrm>
          <a:prstGeom prst="rect">
            <a:avLst/>
          </a:prstGeom>
          <a:solidFill>
            <a:srgbClr val="7213E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sp>
        <p:nvSpPr>
          <p:cNvPr id="855" name="Rectangle 854">
            <a:extLst>
              <a:ext uri="{FF2B5EF4-FFF2-40B4-BE49-F238E27FC236}">
                <a16:creationId xmlns:a16="http://schemas.microsoft.com/office/drawing/2014/main" id="{7781D771-ADC7-46E1-7AE7-7742FB45D4C0}"/>
              </a:ext>
            </a:extLst>
          </p:cNvPr>
          <p:cNvSpPr/>
          <p:nvPr/>
        </p:nvSpPr>
        <p:spPr>
          <a:xfrm>
            <a:off x="9120396" y="3160418"/>
            <a:ext cx="3071604" cy="936427"/>
          </a:xfrm>
          <a:prstGeom prst="rect">
            <a:avLst/>
          </a:prstGeom>
          <a:solidFill>
            <a:srgbClr val="7213E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sp>
        <p:nvSpPr>
          <p:cNvPr id="856" name="Rectangle 268">
            <a:extLst>
              <a:ext uri="{FF2B5EF4-FFF2-40B4-BE49-F238E27FC236}">
                <a16:creationId xmlns:a16="http://schemas.microsoft.com/office/drawing/2014/main" id="{D6712A63-67AA-EC54-870D-441DC5EE4314}"/>
              </a:ext>
            </a:extLst>
          </p:cNvPr>
          <p:cNvSpPr/>
          <p:nvPr/>
        </p:nvSpPr>
        <p:spPr>
          <a:xfrm>
            <a:off x="8946884" y="4140607"/>
            <a:ext cx="3247026" cy="936427"/>
          </a:xfrm>
          <a:custGeom>
            <a:avLst/>
            <a:gdLst>
              <a:gd name="connsiteX0" fmla="*/ 0 w 3247026"/>
              <a:gd name="connsiteY0" fmla="*/ 0 h 936427"/>
              <a:gd name="connsiteX1" fmla="*/ 3247026 w 3247026"/>
              <a:gd name="connsiteY1" fmla="*/ 0 h 936427"/>
              <a:gd name="connsiteX2" fmla="*/ 3247026 w 3247026"/>
              <a:gd name="connsiteY2" fmla="*/ 936427 h 936427"/>
              <a:gd name="connsiteX3" fmla="*/ 0 w 3247026"/>
              <a:gd name="connsiteY3" fmla="*/ 936427 h 936427"/>
              <a:gd name="connsiteX4" fmla="*/ 0 w 3247026"/>
              <a:gd name="connsiteY4" fmla="*/ 0 h 936427"/>
              <a:gd name="connsiteX0" fmla="*/ 222250 w 3247026"/>
              <a:gd name="connsiteY0" fmla="*/ 0 h 936427"/>
              <a:gd name="connsiteX1" fmla="*/ 3247026 w 3247026"/>
              <a:gd name="connsiteY1" fmla="*/ 0 h 936427"/>
              <a:gd name="connsiteX2" fmla="*/ 3247026 w 3247026"/>
              <a:gd name="connsiteY2" fmla="*/ 936427 h 936427"/>
              <a:gd name="connsiteX3" fmla="*/ 0 w 3247026"/>
              <a:gd name="connsiteY3" fmla="*/ 936427 h 936427"/>
              <a:gd name="connsiteX4" fmla="*/ 222250 w 3247026"/>
              <a:gd name="connsiteY4" fmla="*/ 0 h 936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026" h="936427">
                <a:moveTo>
                  <a:pt x="222250" y="0"/>
                </a:moveTo>
                <a:lnTo>
                  <a:pt x="3247026" y="0"/>
                </a:lnTo>
                <a:lnTo>
                  <a:pt x="3247026" y="936427"/>
                </a:lnTo>
                <a:lnTo>
                  <a:pt x="0" y="936427"/>
                </a:lnTo>
                <a:lnTo>
                  <a:pt x="222250" y="0"/>
                </a:lnTo>
                <a:close/>
              </a:path>
            </a:pathLst>
          </a:custGeom>
          <a:solidFill>
            <a:srgbClr val="7213E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sp>
        <p:nvSpPr>
          <p:cNvPr id="861" name="Arc 860">
            <a:extLst>
              <a:ext uri="{FF2B5EF4-FFF2-40B4-BE49-F238E27FC236}">
                <a16:creationId xmlns:a16="http://schemas.microsoft.com/office/drawing/2014/main" id="{D16D594B-1402-89CE-D895-0AE20828727F}"/>
              </a:ext>
            </a:extLst>
          </p:cNvPr>
          <p:cNvSpPr/>
          <p:nvPr/>
        </p:nvSpPr>
        <p:spPr>
          <a:xfrm>
            <a:off x="3495652" y="721518"/>
            <a:ext cx="5724137" cy="5724137"/>
          </a:xfrm>
          <a:prstGeom prst="arc">
            <a:avLst>
              <a:gd name="adj1" fmla="val 17422170"/>
              <a:gd name="adj2" fmla="val 4348215"/>
            </a:avLst>
          </a:prstGeom>
          <a:noFill/>
          <a:ln w="3175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866" name="TextBox 865">
            <a:extLst>
              <a:ext uri="{FF2B5EF4-FFF2-40B4-BE49-F238E27FC236}">
                <a16:creationId xmlns:a16="http://schemas.microsoft.com/office/drawing/2014/main" id="{1E0A81A3-6531-C4EC-CCC2-E281BB9E55A2}"/>
              </a:ext>
            </a:extLst>
          </p:cNvPr>
          <p:cNvSpPr txBox="1"/>
          <p:nvPr/>
        </p:nvSpPr>
        <p:spPr>
          <a:xfrm>
            <a:off x="4539965" y="3569143"/>
            <a:ext cx="1649899" cy="162000"/>
          </a:xfrm>
          <a:prstGeom prst="rect">
            <a:avLst/>
          </a:prstGeom>
          <a:noFill/>
        </p:spPr>
        <p:txBody>
          <a:bodyPr wrap="square" lIns="0" tIns="0" rIns="0" bIns="0" rtlCol="0" anchor="ctr" anchorCtr="0">
            <a:noAutofit/>
          </a:bodyPr>
          <a:lstStyle>
            <a:defPPr>
              <a:defRPr lang="en-US"/>
            </a:defPPr>
            <a:lvl1pPr>
              <a:lnSpc>
                <a:spcPct val="70000"/>
              </a:lnSpc>
              <a:defRPr b="1" i="0" u="none" strike="noStrike" baseline="0">
                <a:solidFill>
                  <a:srgbClr val="00338E"/>
                </a:solidFill>
                <a:latin typeface="+mj-lt"/>
              </a:defRPr>
            </a:lvl1pPr>
          </a:lstStyle>
          <a:p>
            <a:pPr marL="0" marR="0" lvl="0" indent="0" defTabSz="914400" eaLnBrk="1" fontAlgn="auto" latinLnBrk="0" hangingPunct="1">
              <a:lnSpc>
                <a:spcPct val="7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KPMG Bold"/>
              </a:rPr>
              <a:t>Access management</a:t>
            </a:r>
          </a:p>
        </p:txBody>
      </p:sp>
      <p:sp>
        <p:nvSpPr>
          <p:cNvPr id="868" name="TextBox 867">
            <a:extLst>
              <a:ext uri="{FF2B5EF4-FFF2-40B4-BE49-F238E27FC236}">
                <a16:creationId xmlns:a16="http://schemas.microsoft.com/office/drawing/2014/main" id="{C9CCE940-4F81-427E-0F24-E46B638E56D9}"/>
              </a:ext>
            </a:extLst>
          </p:cNvPr>
          <p:cNvSpPr txBox="1"/>
          <p:nvPr/>
        </p:nvSpPr>
        <p:spPr>
          <a:xfrm>
            <a:off x="3600786" y="1420368"/>
            <a:ext cx="2690664" cy="163538"/>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KPMG Bold"/>
              </a:rPr>
              <a:t>Governance</a:t>
            </a:r>
          </a:p>
        </p:txBody>
      </p:sp>
      <p:sp>
        <p:nvSpPr>
          <p:cNvPr id="870" name="TextBox 869">
            <a:extLst>
              <a:ext uri="{FF2B5EF4-FFF2-40B4-BE49-F238E27FC236}">
                <a16:creationId xmlns:a16="http://schemas.microsoft.com/office/drawing/2014/main" id="{4E55E84F-C694-EEC9-9471-4AA95CE6A574}"/>
              </a:ext>
            </a:extLst>
          </p:cNvPr>
          <p:cNvSpPr txBox="1"/>
          <p:nvPr/>
        </p:nvSpPr>
        <p:spPr>
          <a:xfrm>
            <a:off x="4282643" y="2393319"/>
            <a:ext cx="1613617" cy="162000"/>
          </a:xfrm>
          <a:prstGeom prst="rect">
            <a:avLst/>
          </a:prstGeom>
          <a:noFill/>
        </p:spPr>
        <p:txBody>
          <a:bodyPr wrap="square" lIns="0" tIns="0" rIns="0" bIns="0" rtlCol="0" anchor="ctr" anchorCtr="0">
            <a:noAutofit/>
          </a:bodyPr>
          <a:lstStyle>
            <a:defPPr>
              <a:defRPr lang="en-US"/>
            </a:defPPr>
            <a:lvl1pPr>
              <a:lnSpc>
                <a:spcPct val="70000"/>
              </a:lnSpc>
              <a:defRPr b="1" i="0" u="none" strike="noStrike" baseline="0">
                <a:solidFill>
                  <a:srgbClr val="00338E"/>
                </a:solidFill>
                <a:latin typeface="+mj-lt"/>
              </a:defRPr>
            </a:lvl1pPr>
          </a:lstStyle>
          <a:p>
            <a:pPr marL="0" marR="0" lvl="0" indent="0" defTabSz="914400" eaLnBrk="1" fontAlgn="auto" latinLnBrk="0" hangingPunct="1">
              <a:lnSpc>
                <a:spcPct val="7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KPMG Bold"/>
              </a:rPr>
              <a:t>Identity governance</a:t>
            </a:r>
          </a:p>
        </p:txBody>
      </p:sp>
      <p:sp>
        <p:nvSpPr>
          <p:cNvPr id="871" name="TextBox 870">
            <a:extLst>
              <a:ext uri="{FF2B5EF4-FFF2-40B4-BE49-F238E27FC236}">
                <a16:creationId xmlns:a16="http://schemas.microsoft.com/office/drawing/2014/main" id="{F166A5A7-EC1D-3E9D-A55E-A049C3BD5C95}"/>
              </a:ext>
            </a:extLst>
          </p:cNvPr>
          <p:cNvSpPr txBox="1"/>
          <p:nvPr/>
        </p:nvSpPr>
        <p:spPr>
          <a:xfrm>
            <a:off x="4187235" y="4947881"/>
            <a:ext cx="2315219" cy="162000"/>
          </a:xfrm>
          <a:prstGeom prst="rect">
            <a:avLst/>
          </a:prstGeom>
          <a:noFill/>
        </p:spPr>
        <p:txBody>
          <a:bodyPr wrap="square" lIns="0" tIns="0" rIns="0" bIns="0" rtlCol="0" anchor="ctr" anchorCtr="0">
            <a:noAutofit/>
          </a:bodyPr>
          <a:lstStyle>
            <a:defPPr>
              <a:defRPr lang="en-US"/>
            </a:defPPr>
            <a:lvl1pPr>
              <a:lnSpc>
                <a:spcPct val="70000"/>
              </a:lnSpc>
              <a:defRPr b="1" i="0" u="none" strike="noStrike" baseline="0">
                <a:solidFill>
                  <a:srgbClr val="00338E"/>
                </a:solidFill>
                <a:latin typeface="+mj-lt"/>
              </a:defRPr>
            </a:lvl1pPr>
          </a:lstStyle>
          <a:p>
            <a:pPr marL="0" marR="0" lvl="0" indent="0" defTabSz="914400" eaLnBrk="1" fontAlgn="auto" latinLnBrk="0" hangingPunct="1">
              <a:lnSpc>
                <a:spcPct val="7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KPMG Bold"/>
              </a:rPr>
              <a:t>Privileged access management</a:t>
            </a:r>
          </a:p>
        </p:txBody>
      </p:sp>
      <p:sp>
        <p:nvSpPr>
          <p:cNvPr id="873" name="TextBox 872">
            <a:extLst>
              <a:ext uri="{FF2B5EF4-FFF2-40B4-BE49-F238E27FC236}">
                <a16:creationId xmlns:a16="http://schemas.microsoft.com/office/drawing/2014/main" id="{6A8A94FA-1658-BD7B-79D5-306B9D62F6F3}"/>
              </a:ext>
            </a:extLst>
          </p:cNvPr>
          <p:cNvSpPr txBox="1"/>
          <p:nvPr/>
        </p:nvSpPr>
        <p:spPr>
          <a:xfrm>
            <a:off x="3857341" y="1640808"/>
            <a:ext cx="3750321" cy="413698"/>
          </a:xfrm>
          <a:prstGeom prst="rect">
            <a:avLst/>
          </a:prstGeom>
          <a:noFill/>
        </p:spPr>
        <p:txBody>
          <a:bodyPr wrap="square" lIns="0" tIns="0" rIns="0" bIns="0" numCol="2" rtlCol="0" anchor="ctr" anchorCtr="0">
            <a:noAutofit/>
          </a:bodyPr>
          <a:lstStyle/>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Reporting</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Change management</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Quarterly business reviews</a:t>
            </a:r>
            <a:endParaRPr kumimoji="0" lang="en-US" sz="1000" b="0" i="0" u="none" strike="noStrike" kern="0" cap="none" spc="0" normalizeH="0" baseline="0" noProof="0">
              <a:ln>
                <a:noFill/>
              </a:ln>
              <a:solidFill>
                <a:srgbClr val="FFFFFF"/>
              </a:solidFill>
              <a:effectLst/>
              <a:uLnTx/>
              <a:uFillTx/>
              <a:latin typeface="UniversforKPMG" panose="020B0603020202020204" pitchFamily="34" charset="0"/>
            </a:endParaRP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Assessments / healthchecks</a:t>
            </a:r>
            <a:endParaRPr kumimoji="0" lang="en-US" sz="1000" b="0" i="0" u="none" strike="noStrike" kern="0" cap="none" spc="0" normalizeH="0" baseline="0" noProof="0">
              <a:ln>
                <a:noFill/>
              </a:ln>
              <a:solidFill>
                <a:srgbClr val="FFFFFF"/>
              </a:solidFill>
              <a:effectLst/>
              <a:uLnTx/>
              <a:uFillTx/>
              <a:latin typeface="UniversforKPMG" panose="020B0603020202020204" pitchFamily="34" charset="0"/>
            </a:endParaRPr>
          </a:p>
        </p:txBody>
      </p:sp>
      <p:sp>
        <p:nvSpPr>
          <p:cNvPr id="874" name="TextBox 873">
            <a:extLst>
              <a:ext uri="{FF2B5EF4-FFF2-40B4-BE49-F238E27FC236}">
                <a16:creationId xmlns:a16="http://schemas.microsoft.com/office/drawing/2014/main" id="{8991A39C-611A-1C4E-86AA-D95887A01C83}"/>
              </a:ext>
            </a:extLst>
          </p:cNvPr>
          <p:cNvSpPr txBox="1"/>
          <p:nvPr/>
        </p:nvSpPr>
        <p:spPr>
          <a:xfrm>
            <a:off x="4214069" y="2672329"/>
            <a:ext cx="4233890" cy="617292"/>
          </a:xfrm>
          <a:prstGeom prst="rect">
            <a:avLst/>
          </a:prstGeom>
          <a:noFill/>
        </p:spPr>
        <p:txBody>
          <a:bodyPr wrap="square" lIns="0" tIns="0" rIns="0" bIns="0" numCol="2" rtlCol="0" anchor="t" anchorCtr="0">
            <a:noAutofit/>
          </a:bodyPr>
          <a:lstStyle/>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App onboarding</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Manual provisioning</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Access certification campaigns</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SoD remediation</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Role/Entitlement management</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Custom IGA reporting</a:t>
            </a:r>
          </a:p>
        </p:txBody>
      </p:sp>
      <p:sp>
        <p:nvSpPr>
          <p:cNvPr id="875" name="TextBox 874">
            <a:extLst>
              <a:ext uri="{FF2B5EF4-FFF2-40B4-BE49-F238E27FC236}">
                <a16:creationId xmlns:a16="http://schemas.microsoft.com/office/drawing/2014/main" id="{2B20865C-4794-F0CE-4E3F-EF87127ED0DD}"/>
              </a:ext>
            </a:extLst>
          </p:cNvPr>
          <p:cNvSpPr txBox="1"/>
          <p:nvPr/>
        </p:nvSpPr>
        <p:spPr>
          <a:xfrm>
            <a:off x="4384586" y="3852760"/>
            <a:ext cx="4088956" cy="844960"/>
          </a:xfrm>
          <a:prstGeom prst="rect">
            <a:avLst/>
          </a:prstGeom>
          <a:noFill/>
        </p:spPr>
        <p:txBody>
          <a:bodyPr wrap="square" lIns="0" tIns="0" rIns="0" bIns="0" numCol="2" rtlCol="0" anchor="t" anchorCtr="0">
            <a:noAutofit/>
          </a:bodyPr>
          <a:lstStyle/>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FFFFFF"/>
                </a:solidFill>
                <a:effectLst/>
                <a:uLnTx/>
                <a:uFillTx/>
              </a:rPr>
              <a:t>Application onboarding</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FFFFFF"/>
                </a:solidFill>
                <a:effectLst/>
                <a:uLnTx/>
                <a:uFillTx/>
              </a:rPr>
              <a:t>Policy management</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FFFFFF"/>
                </a:solidFill>
                <a:effectLst/>
                <a:uLnTx/>
                <a:uFillTx/>
              </a:rPr>
              <a:t>User lifecycle management</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FFFFFF"/>
                </a:solidFill>
                <a:effectLst/>
                <a:uLnTx/>
                <a:uFillTx/>
              </a:rPr>
              <a:t>MFA management</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FFFFFF"/>
                </a:solidFill>
                <a:effectLst/>
                <a:uLnTx/>
                <a:uFillTx/>
              </a:rPr>
              <a:t>AM specific reporting</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FFFFFF"/>
                </a:solidFill>
                <a:effectLst/>
                <a:uLnTx/>
                <a:uFillTx/>
              </a:rPr>
              <a:t>Federated access management</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FFFFFF"/>
                </a:solidFill>
                <a:effectLst/>
                <a:uLnTx/>
                <a:uFillTx/>
              </a:rPr>
              <a:t>Scope and claim management</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FFFFFF"/>
                </a:solidFill>
                <a:effectLst/>
                <a:uLnTx/>
                <a:uFillTx/>
              </a:rPr>
              <a:t>Directory management</a:t>
            </a:r>
          </a:p>
        </p:txBody>
      </p:sp>
      <p:sp>
        <p:nvSpPr>
          <p:cNvPr id="876" name="TextBox 875">
            <a:extLst>
              <a:ext uri="{FF2B5EF4-FFF2-40B4-BE49-F238E27FC236}">
                <a16:creationId xmlns:a16="http://schemas.microsoft.com/office/drawing/2014/main" id="{FEDB7243-1C7A-424C-D342-4ED4880CF32B}"/>
              </a:ext>
            </a:extLst>
          </p:cNvPr>
          <p:cNvSpPr txBox="1"/>
          <p:nvPr/>
        </p:nvSpPr>
        <p:spPr>
          <a:xfrm>
            <a:off x="4002685" y="5229325"/>
            <a:ext cx="3977418" cy="856239"/>
          </a:xfrm>
          <a:prstGeom prst="rect">
            <a:avLst/>
          </a:prstGeom>
          <a:noFill/>
        </p:spPr>
        <p:txBody>
          <a:bodyPr wrap="square" lIns="0" tIns="0" rIns="0" bIns="0" numCol="2" rtlCol="0" anchor="t" anchorCtr="0">
            <a:noAutofit/>
          </a:bodyPr>
          <a:lstStyle/>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Asset onboarding</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Account management</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Safe management</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Component management</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Platform management</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Privileged access certifications</a:t>
            </a:r>
          </a:p>
          <a:p>
            <a:pPr marL="171450" marR="0" lvl="0" indent="-171450"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rPr>
              <a:t>Custom PAM reporting</a:t>
            </a:r>
          </a:p>
        </p:txBody>
      </p:sp>
      <p:sp>
        <p:nvSpPr>
          <p:cNvPr id="877" name="Arc 876">
            <a:extLst>
              <a:ext uri="{FF2B5EF4-FFF2-40B4-BE49-F238E27FC236}">
                <a16:creationId xmlns:a16="http://schemas.microsoft.com/office/drawing/2014/main" id="{B743E408-46EE-E0DB-F9AA-AEB00559EC79}"/>
              </a:ext>
            </a:extLst>
          </p:cNvPr>
          <p:cNvSpPr/>
          <p:nvPr/>
        </p:nvSpPr>
        <p:spPr>
          <a:xfrm>
            <a:off x="3495652" y="721518"/>
            <a:ext cx="5724137" cy="5724137"/>
          </a:xfrm>
          <a:prstGeom prst="arc">
            <a:avLst>
              <a:gd name="adj1" fmla="val 18249734"/>
              <a:gd name="adj2" fmla="val 3537988"/>
            </a:avLst>
          </a:prstGeom>
          <a:noFill/>
          <a:ln w="28575" cap="rnd" cmpd="sng" algn="ctr">
            <a:solidFill>
              <a:srgbClr val="7213E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878" name="TextBox 877">
            <a:extLst>
              <a:ext uri="{FF2B5EF4-FFF2-40B4-BE49-F238E27FC236}">
                <a16:creationId xmlns:a16="http://schemas.microsoft.com/office/drawing/2014/main" id="{67522169-BE71-3E28-39BA-40D90A05DE2C}"/>
              </a:ext>
            </a:extLst>
          </p:cNvPr>
          <p:cNvSpPr txBox="1"/>
          <p:nvPr/>
        </p:nvSpPr>
        <p:spPr>
          <a:xfrm>
            <a:off x="9159730" y="1253760"/>
            <a:ext cx="2236583" cy="728719"/>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KPMG Bold"/>
              </a:rPr>
              <a:t>IAM application monitoring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800" b="0" i="0" u="none" strike="noStrike" kern="0" cap="none" spc="0" normalizeH="0" baseline="0" noProof="0">
                <a:ln>
                  <a:noFill/>
                </a:ln>
                <a:solidFill>
                  <a:srgbClr val="FFFFFF"/>
                </a:solidFill>
                <a:effectLst/>
                <a:uLnTx/>
                <a:uFillTx/>
              </a:rPr>
              <a:t>24x7 monitoring of IAM environment to validate health and functionality of the solution</a:t>
            </a:r>
            <a:endParaRPr kumimoji="0" lang="en-US" sz="800" b="0" i="0" u="none" strike="noStrike" kern="0" cap="none" spc="0" normalizeH="0" baseline="0" noProof="0">
              <a:ln>
                <a:noFill/>
              </a:ln>
              <a:solidFill>
                <a:srgbClr val="FFFFFF"/>
              </a:solidFill>
              <a:effectLst/>
              <a:uLnTx/>
              <a:uFillTx/>
              <a:latin typeface="UniversforKPMG" panose="020B0603020202020204" pitchFamily="34" charset="0"/>
            </a:endParaRPr>
          </a:p>
        </p:txBody>
      </p:sp>
      <p:sp>
        <p:nvSpPr>
          <p:cNvPr id="879" name="TextBox 878">
            <a:extLst>
              <a:ext uri="{FF2B5EF4-FFF2-40B4-BE49-F238E27FC236}">
                <a16:creationId xmlns:a16="http://schemas.microsoft.com/office/drawing/2014/main" id="{E2D5B4E7-3B6F-C6AD-A242-5240341D6684}"/>
              </a:ext>
            </a:extLst>
          </p:cNvPr>
          <p:cNvSpPr txBox="1"/>
          <p:nvPr/>
        </p:nvSpPr>
        <p:spPr>
          <a:xfrm>
            <a:off x="9164495" y="5071142"/>
            <a:ext cx="2778569" cy="962787"/>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KPMG Bold"/>
              </a:rPr>
              <a:t>Technical enhancements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800" b="0" i="0" u="none" strike="noStrike" kern="0" cap="none" spc="0" normalizeH="0" baseline="0" noProof="0">
                <a:ln>
                  <a:noFill/>
                </a:ln>
                <a:solidFill>
                  <a:srgbClr val="FFFFFF"/>
                </a:solidFill>
                <a:effectLst/>
                <a:uLnTx/>
                <a:uFillTx/>
              </a:rPr>
              <a:t>Continuous administration, configuration, and </a:t>
            </a:r>
            <a:br>
              <a:rPr kumimoji="0" lang="en-US" sz="800" b="0" i="0" u="none" strike="noStrike" kern="0" cap="none" spc="0" normalizeH="0" baseline="0" noProof="0">
                <a:ln>
                  <a:noFill/>
                </a:ln>
                <a:solidFill>
                  <a:srgbClr val="FFFFFF"/>
                </a:solidFill>
                <a:effectLst/>
                <a:uLnTx/>
                <a:uFillTx/>
              </a:rPr>
            </a:br>
            <a:r>
              <a:rPr kumimoji="0" lang="en-US" sz="800" b="0" i="0" u="none" strike="noStrike" kern="0" cap="none" spc="0" normalizeH="0" baseline="0" noProof="0">
                <a:ln>
                  <a:noFill/>
                </a:ln>
                <a:solidFill>
                  <a:srgbClr val="FFFFFF"/>
                </a:solidFill>
                <a:effectLst/>
                <a:uLnTx/>
                <a:uFillTx/>
              </a:rPr>
              <a:t>enhancements of the IAM solution, including design, </a:t>
            </a:r>
            <a:br>
              <a:rPr kumimoji="0" lang="en-US" sz="800" b="0" i="0" u="none" strike="noStrike" kern="0" cap="none" spc="0" normalizeH="0" baseline="0" noProof="0">
                <a:ln>
                  <a:noFill/>
                </a:ln>
                <a:solidFill>
                  <a:srgbClr val="FFFFFF"/>
                </a:solidFill>
                <a:effectLst/>
                <a:uLnTx/>
                <a:uFillTx/>
              </a:rPr>
            </a:br>
            <a:r>
              <a:rPr kumimoji="0" lang="en-US" sz="800" b="0" i="0" u="none" strike="noStrike" kern="0" cap="none" spc="0" normalizeH="0" baseline="0" noProof="0">
                <a:ln>
                  <a:noFill/>
                </a:ln>
                <a:solidFill>
                  <a:srgbClr val="FFFFFF"/>
                </a:solidFill>
                <a:effectLst/>
                <a:uLnTx/>
                <a:uFillTx/>
              </a:rPr>
              <a:t>testing, and production deployment</a:t>
            </a:r>
            <a:endParaRPr kumimoji="0" lang="en-US" sz="800" b="0" i="0" u="none" strike="noStrike" kern="0" cap="none" spc="0" normalizeH="0" baseline="0" noProof="0">
              <a:ln>
                <a:noFill/>
              </a:ln>
              <a:solidFill>
                <a:srgbClr val="FFFFFF"/>
              </a:solidFill>
              <a:effectLst/>
              <a:uLnTx/>
              <a:uFillTx/>
              <a:latin typeface="UniversforKPMG" panose="020B0603020202020204" pitchFamily="34" charset="0"/>
            </a:endParaRPr>
          </a:p>
        </p:txBody>
      </p:sp>
      <p:sp>
        <p:nvSpPr>
          <p:cNvPr id="880" name="TextBox 879">
            <a:extLst>
              <a:ext uri="{FF2B5EF4-FFF2-40B4-BE49-F238E27FC236}">
                <a16:creationId xmlns:a16="http://schemas.microsoft.com/office/drawing/2014/main" id="{A784AB3D-7314-4813-9F82-8401D97AD433}"/>
              </a:ext>
            </a:extLst>
          </p:cNvPr>
          <p:cNvSpPr txBox="1"/>
          <p:nvPr/>
        </p:nvSpPr>
        <p:spPr>
          <a:xfrm>
            <a:off x="9581265" y="4233055"/>
            <a:ext cx="2096385" cy="751531"/>
          </a:xfrm>
          <a:prstGeom prst="rect">
            <a:avLst/>
          </a:prstGeom>
          <a:noFill/>
        </p:spPr>
        <p:txBody>
          <a:bodyPr wrap="square" lIns="0" tIns="0" rIns="0" bIns="0" rtlCol="0" anchor="ctr">
            <a:noAutofit/>
          </a:bodyPr>
          <a:lstStyle/>
          <a:p>
            <a:pPr marL="0" marR="0" lvl="0" indent="0" defTabSz="914400" eaLnBrk="1" fontAlgn="auto" latinLnBrk="0" hangingPunct="1">
              <a:lnSpc>
                <a:spcPct val="8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KPMG Bold"/>
              </a:rPr>
              <a:t>Patch management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800" b="0" i="0" u="none" strike="noStrike" kern="0" cap="none" spc="0" normalizeH="0" baseline="0" noProof="0">
                <a:ln>
                  <a:noFill/>
                </a:ln>
                <a:solidFill>
                  <a:srgbClr val="FFFFFF"/>
                </a:solidFill>
                <a:effectLst/>
                <a:uLnTx/>
                <a:uFillTx/>
              </a:rPr>
              <a:t>Analysis, testing, and deployment of vendor related patches and hotfixes</a:t>
            </a:r>
            <a:endParaRPr kumimoji="0" lang="en-US" sz="800" b="0" i="0" u="none" strike="noStrike" kern="0" cap="none" spc="0" normalizeH="0" baseline="0" noProof="0">
              <a:ln>
                <a:noFill/>
              </a:ln>
              <a:solidFill>
                <a:srgbClr val="FFFFFF"/>
              </a:solidFill>
              <a:effectLst/>
              <a:uLnTx/>
              <a:uFillTx/>
              <a:latin typeface="UniversforKPMG" panose="020B0603020202020204" pitchFamily="34" charset="0"/>
            </a:endParaRPr>
          </a:p>
        </p:txBody>
      </p:sp>
      <p:sp>
        <p:nvSpPr>
          <p:cNvPr id="881" name="TextBox 880">
            <a:extLst>
              <a:ext uri="{FF2B5EF4-FFF2-40B4-BE49-F238E27FC236}">
                <a16:creationId xmlns:a16="http://schemas.microsoft.com/office/drawing/2014/main" id="{22833AEC-2A2C-3EDF-D06D-D877390E3F40}"/>
              </a:ext>
            </a:extLst>
          </p:cNvPr>
          <p:cNvSpPr txBox="1"/>
          <p:nvPr/>
        </p:nvSpPr>
        <p:spPr>
          <a:xfrm>
            <a:off x="9739717" y="3067002"/>
            <a:ext cx="2088906" cy="1045005"/>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KPMG Bold"/>
              </a:rPr>
              <a:t>Release management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800" b="0" i="0" u="none" strike="noStrike" kern="0" cap="none" spc="0" normalizeH="0" baseline="0" noProof="0">
                <a:ln>
                  <a:noFill/>
                </a:ln>
                <a:solidFill>
                  <a:srgbClr val="FFFFFF"/>
                </a:solidFill>
                <a:effectLst/>
                <a:uLnTx/>
                <a:uFillTx/>
              </a:rPr>
              <a:t>Disciplined approach to testing and deployment into production of all changes within the environment for continuous evolution of the IAM solution</a:t>
            </a:r>
            <a:endParaRPr kumimoji="0" lang="en-US" sz="800" b="0" i="0" u="none" strike="noStrike" kern="0" cap="none" spc="0" normalizeH="0" baseline="0" noProof="0">
              <a:ln>
                <a:noFill/>
              </a:ln>
              <a:solidFill>
                <a:srgbClr val="FFFFFF"/>
              </a:solidFill>
              <a:effectLst/>
              <a:uLnTx/>
              <a:uFillTx/>
              <a:latin typeface="UniversforKPMG" panose="020B0603020202020204" pitchFamily="34" charset="0"/>
            </a:endParaRPr>
          </a:p>
        </p:txBody>
      </p:sp>
      <p:sp>
        <p:nvSpPr>
          <p:cNvPr id="882" name="TextBox 881">
            <a:extLst>
              <a:ext uri="{FF2B5EF4-FFF2-40B4-BE49-F238E27FC236}">
                <a16:creationId xmlns:a16="http://schemas.microsoft.com/office/drawing/2014/main" id="{04F712FD-51A7-68A4-0FA4-3ED4845B9DDD}"/>
              </a:ext>
            </a:extLst>
          </p:cNvPr>
          <p:cNvSpPr txBox="1"/>
          <p:nvPr/>
        </p:nvSpPr>
        <p:spPr>
          <a:xfrm>
            <a:off x="9651197" y="2144175"/>
            <a:ext cx="1879684" cy="929875"/>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KPMG Bold"/>
              </a:rPr>
              <a:t>Incident management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800" b="0" i="0" u="none" strike="noStrike" kern="0" cap="none" spc="0" normalizeH="0" baseline="0" noProof="0">
                <a:ln>
                  <a:noFill/>
                </a:ln>
                <a:solidFill>
                  <a:srgbClr val="FFFFFF"/>
                </a:solidFill>
                <a:effectLst/>
                <a:uLnTx/>
                <a:uFillTx/>
              </a:rPr>
              <a:t>Triage, analysis, and troubleshooting of incidents, whether detected manually or through automated tools</a:t>
            </a:r>
            <a:endParaRPr kumimoji="0" lang="en-US" sz="800" b="0" i="0" u="none" strike="noStrike" kern="0" cap="none" spc="0" normalizeH="0" baseline="0" noProof="0">
              <a:ln>
                <a:noFill/>
              </a:ln>
              <a:solidFill>
                <a:srgbClr val="FFFFFF"/>
              </a:solidFill>
              <a:effectLst/>
              <a:uLnTx/>
              <a:uFillTx/>
              <a:latin typeface="UniversforKPMG" panose="020B0603020202020204" pitchFamily="34" charset="0"/>
            </a:endParaRPr>
          </a:p>
        </p:txBody>
      </p:sp>
      <p:sp>
        <p:nvSpPr>
          <p:cNvPr id="937" name="Oval 936">
            <a:extLst>
              <a:ext uri="{FF2B5EF4-FFF2-40B4-BE49-F238E27FC236}">
                <a16:creationId xmlns:a16="http://schemas.microsoft.com/office/drawing/2014/main" id="{7871B7ED-CC9E-DD86-DA86-9A559109AC48}"/>
              </a:ext>
            </a:extLst>
          </p:cNvPr>
          <p:cNvSpPr/>
          <p:nvPr/>
        </p:nvSpPr>
        <p:spPr>
          <a:xfrm rot="10800000" flipH="1">
            <a:off x="8265664" y="1450087"/>
            <a:ext cx="283116" cy="283116"/>
          </a:xfrm>
          <a:prstGeom prst="ellipse">
            <a:avLst/>
          </a:prstGeom>
          <a:solidFill>
            <a:srgbClr val="7213E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nvGrpSpPr>
          <p:cNvPr id="938" name="Group 937">
            <a:extLst>
              <a:ext uri="{FF2B5EF4-FFF2-40B4-BE49-F238E27FC236}">
                <a16:creationId xmlns:a16="http://schemas.microsoft.com/office/drawing/2014/main" id="{C153E6C7-1656-30AC-2AC9-DB1B6A17B1C5}"/>
              </a:ext>
            </a:extLst>
          </p:cNvPr>
          <p:cNvGrpSpPr/>
          <p:nvPr/>
        </p:nvGrpSpPr>
        <p:grpSpPr>
          <a:xfrm rot="10800000" flipH="1">
            <a:off x="8596709" y="1571128"/>
            <a:ext cx="149425" cy="41033"/>
            <a:chOff x="7327731" y="2856430"/>
            <a:chExt cx="280411" cy="77002"/>
          </a:xfrm>
        </p:grpSpPr>
        <p:cxnSp>
          <p:nvCxnSpPr>
            <p:cNvPr id="943" name="Straight Connector 942">
              <a:extLst>
                <a:ext uri="{FF2B5EF4-FFF2-40B4-BE49-F238E27FC236}">
                  <a16:creationId xmlns:a16="http://schemas.microsoft.com/office/drawing/2014/main" id="{B3D10C00-26A6-7249-C374-0ECA611395A4}"/>
                </a:ext>
              </a:extLst>
            </p:cNvPr>
            <p:cNvCxnSpPr>
              <a:cxnSpLocks/>
            </p:cNvCxnSpPr>
            <p:nvPr/>
          </p:nvCxnSpPr>
          <p:spPr>
            <a:xfrm>
              <a:off x="7327731" y="2894931"/>
              <a:ext cx="201782" cy="0"/>
            </a:xfrm>
            <a:prstGeom prst="line">
              <a:avLst/>
            </a:prstGeom>
            <a:noFill/>
            <a:ln w="12700" cap="flat" cmpd="sng" algn="ctr">
              <a:solidFill>
                <a:srgbClr val="FFFFFF"/>
              </a:solidFill>
              <a:prstDash val="solid"/>
              <a:miter lim="800000"/>
            </a:ln>
            <a:effectLst/>
          </p:spPr>
        </p:cxnSp>
        <p:sp>
          <p:nvSpPr>
            <p:cNvPr id="944" name="Oval 943">
              <a:extLst>
                <a:ext uri="{FF2B5EF4-FFF2-40B4-BE49-F238E27FC236}">
                  <a16:creationId xmlns:a16="http://schemas.microsoft.com/office/drawing/2014/main" id="{CCBD9B05-3C7A-90DE-321F-7B947793AA66}"/>
                </a:ext>
              </a:extLst>
            </p:cNvPr>
            <p:cNvSpPr>
              <a:spLocks/>
            </p:cNvSpPr>
            <p:nvPr/>
          </p:nvSpPr>
          <p:spPr>
            <a:xfrm rot="16200000">
              <a:off x="7531140" y="2856430"/>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sp>
        <p:nvSpPr>
          <p:cNvPr id="929" name="Oval 928">
            <a:extLst>
              <a:ext uri="{FF2B5EF4-FFF2-40B4-BE49-F238E27FC236}">
                <a16:creationId xmlns:a16="http://schemas.microsoft.com/office/drawing/2014/main" id="{749D696C-CD2A-FCD8-C8D5-02BF636248E0}"/>
              </a:ext>
            </a:extLst>
          </p:cNvPr>
          <p:cNvSpPr/>
          <p:nvPr/>
        </p:nvSpPr>
        <p:spPr>
          <a:xfrm rot="10800000" flipH="1">
            <a:off x="8303350" y="5391607"/>
            <a:ext cx="283116" cy="283116"/>
          </a:xfrm>
          <a:prstGeom prst="ellipse">
            <a:avLst/>
          </a:prstGeom>
          <a:solidFill>
            <a:srgbClr val="7213E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nvGrpSpPr>
          <p:cNvPr id="930" name="Group 929">
            <a:extLst>
              <a:ext uri="{FF2B5EF4-FFF2-40B4-BE49-F238E27FC236}">
                <a16:creationId xmlns:a16="http://schemas.microsoft.com/office/drawing/2014/main" id="{50CAAC77-A6CA-91CF-EC75-95FECF16C4FD}"/>
              </a:ext>
            </a:extLst>
          </p:cNvPr>
          <p:cNvGrpSpPr/>
          <p:nvPr/>
        </p:nvGrpSpPr>
        <p:grpSpPr>
          <a:xfrm rot="10800000" flipH="1">
            <a:off x="8614223" y="5512648"/>
            <a:ext cx="149425" cy="41033"/>
            <a:chOff x="7327731" y="2856430"/>
            <a:chExt cx="280411" cy="77002"/>
          </a:xfrm>
        </p:grpSpPr>
        <p:cxnSp>
          <p:nvCxnSpPr>
            <p:cNvPr id="935" name="Straight Connector 934">
              <a:extLst>
                <a:ext uri="{FF2B5EF4-FFF2-40B4-BE49-F238E27FC236}">
                  <a16:creationId xmlns:a16="http://schemas.microsoft.com/office/drawing/2014/main" id="{32D9D4CD-A9FE-27C6-5655-8F9440B9BF9F}"/>
                </a:ext>
              </a:extLst>
            </p:cNvPr>
            <p:cNvCxnSpPr>
              <a:cxnSpLocks/>
            </p:cNvCxnSpPr>
            <p:nvPr/>
          </p:nvCxnSpPr>
          <p:spPr>
            <a:xfrm>
              <a:off x="7327731" y="2894931"/>
              <a:ext cx="201782" cy="0"/>
            </a:xfrm>
            <a:prstGeom prst="line">
              <a:avLst/>
            </a:prstGeom>
            <a:noFill/>
            <a:ln w="12700" cap="flat" cmpd="sng" algn="ctr">
              <a:solidFill>
                <a:srgbClr val="FFFFFF"/>
              </a:solidFill>
              <a:prstDash val="solid"/>
              <a:miter lim="800000"/>
            </a:ln>
            <a:effectLst/>
          </p:spPr>
        </p:cxnSp>
        <p:sp>
          <p:nvSpPr>
            <p:cNvPr id="936" name="Oval 935">
              <a:extLst>
                <a:ext uri="{FF2B5EF4-FFF2-40B4-BE49-F238E27FC236}">
                  <a16:creationId xmlns:a16="http://schemas.microsoft.com/office/drawing/2014/main" id="{B847A2AB-480F-A153-633A-F39AA57E83E6}"/>
                </a:ext>
              </a:extLst>
            </p:cNvPr>
            <p:cNvSpPr>
              <a:spLocks/>
            </p:cNvSpPr>
            <p:nvPr/>
          </p:nvSpPr>
          <p:spPr>
            <a:xfrm rot="16200000">
              <a:off x="7531140" y="2856430"/>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sp>
        <p:nvSpPr>
          <p:cNvPr id="921" name="Oval 920">
            <a:extLst>
              <a:ext uri="{FF2B5EF4-FFF2-40B4-BE49-F238E27FC236}">
                <a16:creationId xmlns:a16="http://schemas.microsoft.com/office/drawing/2014/main" id="{B53D3666-5F70-F617-C293-CAB59AB2EDCA}"/>
              </a:ext>
            </a:extLst>
          </p:cNvPr>
          <p:cNvSpPr/>
          <p:nvPr/>
        </p:nvSpPr>
        <p:spPr>
          <a:xfrm rot="10800000" flipH="1">
            <a:off x="8877328" y="4467439"/>
            <a:ext cx="283116" cy="283116"/>
          </a:xfrm>
          <a:prstGeom prst="ellipse">
            <a:avLst/>
          </a:prstGeom>
          <a:solidFill>
            <a:srgbClr val="7213E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nvGrpSpPr>
          <p:cNvPr id="922" name="Group 921">
            <a:extLst>
              <a:ext uri="{FF2B5EF4-FFF2-40B4-BE49-F238E27FC236}">
                <a16:creationId xmlns:a16="http://schemas.microsoft.com/office/drawing/2014/main" id="{B3B5E051-B8A6-B436-DCC3-7234226C556F}"/>
              </a:ext>
            </a:extLst>
          </p:cNvPr>
          <p:cNvGrpSpPr/>
          <p:nvPr/>
        </p:nvGrpSpPr>
        <p:grpSpPr>
          <a:xfrm rot="10800000" flipH="1">
            <a:off x="9194925" y="4588480"/>
            <a:ext cx="149425" cy="41033"/>
            <a:chOff x="7327731" y="2856430"/>
            <a:chExt cx="280411" cy="77002"/>
          </a:xfrm>
        </p:grpSpPr>
        <p:cxnSp>
          <p:nvCxnSpPr>
            <p:cNvPr id="927" name="Straight Connector 926">
              <a:extLst>
                <a:ext uri="{FF2B5EF4-FFF2-40B4-BE49-F238E27FC236}">
                  <a16:creationId xmlns:a16="http://schemas.microsoft.com/office/drawing/2014/main" id="{47445210-A621-B1D9-A684-6E507BABCF10}"/>
                </a:ext>
              </a:extLst>
            </p:cNvPr>
            <p:cNvCxnSpPr>
              <a:cxnSpLocks/>
            </p:cNvCxnSpPr>
            <p:nvPr/>
          </p:nvCxnSpPr>
          <p:spPr>
            <a:xfrm>
              <a:off x="7327731" y="2894931"/>
              <a:ext cx="201782" cy="0"/>
            </a:xfrm>
            <a:prstGeom prst="line">
              <a:avLst/>
            </a:prstGeom>
            <a:noFill/>
            <a:ln w="12700" cap="flat" cmpd="sng" algn="ctr">
              <a:solidFill>
                <a:srgbClr val="FFFFFF"/>
              </a:solidFill>
              <a:prstDash val="solid"/>
              <a:miter lim="800000"/>
            </a:ln>
            <a:effectLst/>
          </p:spPr>
        </p:cxnSp>
        <p:sp>
          <p:nvSpPr>
            <p:cNvPr id="928" name="Oval 927">
              <a:extLst>
                <a:ext uri="{FF2B5EF4-FFF2-40B4-BE49-F238E27FC236}">
                  <a16:creationId xmlns:a16="http://schemas.microsoft.com/office/drawing/2014/main" id="{915EDCE8-4C1C-1BBF-F84D-FB977455D13F}"/>
                </a:ext>
              </a:extLst>
            </p:cNvPr>
            <p:cNvSpPr>
              <a:spLocks/>
            </p:cNvSpPr>
            <p:nvPr/>
          </p:nvSpPr>
          <p:spPr>
            <a:xfrm rot="16200000">
              <a:off x="7531140" y="2856430"/>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sp>
        <p:nvSpPr>
          <p:cNvPr id="913" name="Oval 912">
            <a:extLst>
              <a:ext uri="{FF2B5EF4-FFF2-40B4-BE49-F238E27FC236}">
                <a16:creationId xmlns:a16="http://schemas.microsoft.com/office/drawing/2014/main" id="{AAB44154-215C-2A22-23E9-C8332650E39E}"/>
              </a:ext>
            </a:extLst>
          </p:cNvPr>
          <p:cNvSpPr/>
          <p:nvPr/>
        </p:nvSpPr>
        <p:spPr>
          <a:xfrm rot="10800000" flipH="1">
            <a:off x="9076452" y="3487250"/>
            <a:ext cx="283116" cy="283116"/>
          </a:xfrm>
          <a:prstGeom prst="ellipse">
            <a:avLst/>
          </a:prstGeom>
          <a:solidFill>
            <a:srgbClr val="7213E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nvGrpSpPr>
          <p:cNvPr id="914" name="Group 913">
            <a:extLst>
              <a:ext uri="{FF2B5EF4-FFF2-40B4-BE49-F238E27FC236}">
                <a16:creationId xmlns:a16="http://schemas.microsoft.com/office/drawing/2014/main" id="{4C96B972-9F17-AA6D-EC8C-F7520F325985}"/>
              </a:ext>
            </a:extLst>
          </p:cNvPr>
          <p:cNvGrpSpPr/>
          <p:nvPr/>
        </p:nvGrpSpPr>
        <p:grpSpPr>
          <a:xfrm rot="10800000" flipH="1">
            <a:off x="9360429" y="3608291"/>
            <a:ext cx="149425" cy="41033"/>
            <a:chOff x="7327731" y="2856430"/>
            <a:chExt cx="280411" cy="77002"/>
          </a:xfrm>
        </p:grpSpPr>
        <p:cxnSp>
          <p:nvCxnSpPr>
            <p:cNvPr id="919" name="Straight Connector 918">
              <a:extLst>
                <a:ext uri="{FF2B5EF4-FFF2-40B4-BE49-F238E27FC236}">
                  <a16:creationId xmlns:a16="http://schemas.microsoft.com/office/drawing/2014/main" id="{083F677B-F980-5C7A-3EA4-1ED760826189}"/>
                </a:ext>
              </a:extLst>
            </p:cNvPr>
            <p:cNvCxnSpPr>
              <a:cxnSpLocks/>
            </p:cNvCxnSpPr>
            <p:nvPr/>
          </p:nvCxnSpPr>
          <p:spPr>
            <a:xfrm>
              <a:off x="7327731" y="2894931"/>
              <a:ext cx="201782" cy="0"/>
            </a:xfrm>
            <a:prstGeom prst="line">
              <a:avLst/>
            </a:prstGeom>
            <a:noFill/>
            <a:ln w="12700" cap="flat" cmpd="sng" algn="ctr">
              <a:solidFill>
                <a:srgbClr val="FFFFFF"/>
              </a:solidFill>
              <a:prstDash val="solid"/>
              <a:miter lim="800000"/>
            </a:ln>
            <a:effectLst/>
          </p:spPr>
        </p:cxnSp>
        <p:sp>
          <p:nvSpPr>
            <p:cNvPr id="920" name="Oval 919">
              <a:extLst>
                <a:ext uri="{FF2B5EF4-FFF2-40B4-BE49-F238E27FC236}">
                  <a16:creationId xmlns:a16="http://schemas.microsoft.com/office/drawing/2014/main" id="{CE239570-76F4-3310-D098-B8949AA7B80A}"/>
                </a:ext>
              </a:extLst>
            </p:cNvPr>
            <p:cNvSpPr>
              <a:spLocks/>
            </p:cNvSpPr>
            <p:nvPr/>
          </p:nvSpPr>
          <p:spPr>
            <a:xfrm rot="16200000">
              <a:off x="7531140" y="2856430"/>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sp>
        <p:nvSpPr>
          <p:cNvPr id="905" name="Oval 904">
            <a:extLst>
              <a:ext uri="{FF2B5EF4-FFF2-40B4-BE49-F238E27FC236}">
                <a16:creationId xmlns:a16="http://schemas.microsoft.com/office/drawing/2014/main" id="{151D0BC8-0F2A-E964-855E-969653029620}"/>
              </a:ext>
            </a:extLst>
          </p:cNvPr>
          <p:cNvSpPr/>
          <p:nvPr/>
        </p:nvSpPr>
        <p:spPr>
          <a:xfrm rot="10800000" flipH="1">
            <a:off x="8920834" y="2507061"/>
            <a:ext cx="283116" cy="283116"/>
          </a:xfrm>
          <a:prstGeom prst="ellipse">
            <a:avLst/>
          </a:prstGeom>
          <a:solidFill>
            <a:srgbClr val="7213E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nvGrpSpPr>
          <p:cNvPr id="906" name="Group 905">
            <a:extLst>
              <a:ext uri="{FF2B5EF4-FFF2-40B4-BE49-F238E27FC236}">
                <a16:creationId xmlns:a16="http://schemas.microsoft.com/office/drawing/2014/main" id="{A480777A-7C0D-6031-7DAC-FA40DAC371D4}"/>
              </a:ext>
            </a:extLst>
          </p:cNvPr>
          <p:cNvGrpSpPr/>
          <p:nvPr/>
        </p:nvGrpSpPr>
        <p:grpSpPr>
          <a:xfrm rot="10800000" flipH="1">
            <a:off x="9224983" y="2628102"/>
            <a:ext cx="149425" cy="41033"/>
            <a:chOff x="7327731" y="2856430"/>
            <a:chExt cx="280411" cy="77002"/>
          </a:xfrm>
        </p:grpSpPr>
        <p:cxnSp>
          <p:nvCxnSpPr>
            <p:cNvPr id="911" name="Straight Connector 910">
              <a:extLst>
                <a:ext uri="{FF2B5EF4-FFF2-40B4-BE49-F238E27FC236}">
                  <a16:creationId xmlns:a16="http://schemas.microsoft.com/office/drawing/2014/main" id="{3FD3B7AF-FA87-1E25-F521-518D2970B811}"/>
                </a:ext>
              </a:extLst>
            </p:cNvPr>
            <p:cNvCxnSpPr>
              <a:cxnSpLocks/>
            </p:cNvCxnSpPr>
            <p:nvPr/>
          </p:nvCxnSpPr>
          <p:spPr>
            <a:xfrm>
              <a:off x="7327731" y="2894931"/>
              <a:ext cx="201782" cy="0"/>
            </a:xfrm>
            <a:prstGeom prst="line">
              <a:avLst/>
            </a:prstGeom>
            <a:noFill/>
            <a:ln w="12700" cap="flat" cmpd="sng" algn="ctr">
              <a:solidFill>
                <a:srgbClr val="FFFFFF"/>
              </a:solidFill>
              <a:prstDash val="solid"/>
              <a:miter lim="800000"/>
            </a:ln>
            <a:effectLst/>
          </p:spPr>
        </p:cxnSp>
        <p:sp>
          <p:nvSpPr>
            <p:cNvPr id="912" name="Oval 911">
              <a:extLst>
                <a:ext uri="{FF2B5EF4-FFF2-40B4-BE49-F238E27FC236}">
                  <a16:creationId xmlns:a16="http://schemas.microsoft.com/office/drawing/2014/main" id="{074562E3-50CF-A5CC-D18C-1C32C38DF739}"/>
                </a:ext>
              </a:extLst>
            </p:cNvPr>
            <p:cNvSpPr>
              <a:spLocks/>
            </p:cNvSpPr>
            <p:nvPr/>
          </p:nvSpPr>
          <p:spPr>
            <a:xfrm rot="16200000">
              <a:off x="7531140" y="2856430"/>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sp>
        <p:nvSpPr>
          <p:cNvPr id="2" name="Title 1">
            <a:extLst>
              <a:ext uri="{FF2B5EF4-FFF2-40B4-BE49-F238E27FC236}">
                <a16:creationId xmlns:a16="http://schemas.microsoft.com/office/drawing/2014/main" id="{C8B349B6-75F8-93B2-B539-3D2EF729FDD7}"/>
              </a:ext>
            </a:extLst>
          </p:cNvPr>
          <p:cNvSpPr>
            <a:spLocks noGrp="1"/>
          </p:cNvSpPr>
          <p:nvPr>
            <p:ph type="title"/>
          </p:nvPr>
        </p:nvSpPr>
        <p:spPr/>
        <p:txBody>
          <a:bodyPr/>
          <a:lstStyle/>
          <a:p>
            <a:r>
              <a:rPr lang="en-US"/>
              <a:t>KPMG Managed IAM Services capabilities</a:t>
            </a:r>
          </a:p>
        </p:txBody>
      </p:sp>
      <p:sp>
        <p:nvSpPr>
          <p:cNvPr id="864" name="Arc 863">
            <a:extLst>
              <a:ext uri="{FF2B5EF4-FFF2-40B4-BE49-F238E27FC236}">
                <a16:creationId xmlns:a16="http://schemas.microsoft.com/office/drawing/2014/main" id="{F9677635-FC95-0F6B-B89B-9AE610AA93AD}"/>
              </a:ext>
            </a:extLst>
          </p:cNvPr>
          <p:cNvSpPr/>
          <p:nvPr/>
        </p:nvSpPr>
        <p:spPr>
          <a:xfrm>
            <a:off x="-1706278" y="721518"/>
            <a:ext cx="5724137" cy="5724137"/>
          </a:xfrm>
          <a:prstGeom prst="arc">
            <a:avLst>
              <a:gd name="adj1" fmla="val 18249734"/>
              <a:gd name="adj2" fmla="val 3537988"/>
            </a:avLst>
          </a:prstGeom>
          <a:noFill/>
          <a:ln w="28575" cap="rnd" cmpd="sng" algn="ctr">
            <a:gradFill>
              <a:gsLst>
                <a:gs pos="0">
                  <a:srgbClr val="00B8F5"/>
                </a:gs>
                <a:gs pos="42000">
                  <a:srgbClr val="1E49E2"/>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969" name="Oval 968">
            <a:extLst>
              <a:ext uri="{FF2B5EF4-FFF2-40B4-BE49-F238E27FC236}">
                <a16:creationId xmlns:a16="http://schemas.microsoft.com/office/drawing/2014/main" id="{5C960BAB-7BD5-E9C2-3F48-097DCB57C620}"/>
              </a:ext>
            </a:extLst>
          </p:cNvPr>
          <p:cNvSpPr/>
          <p:nvPr/>
        </p:nvSpPr>
        <p:spPr>
          <a:xfrm>
            <a:off x="3871879" y="3508762"/>
            <a:ext cx="283116" cy="283116"/>
          </a:xfrm>
          <a:prstGeom prst="ellipse">
            <a:avLst/>
          </a:prstGeom>
          <a:solidFill>
            <a:srgbClr val="1E49E2"/>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nvGrpSpPr>
          <p:cNvPr id="970" name="Group 969">
            <a:extLst>
              <a:ext uri="{FF2B5EF4-FFF2-40B4-BE49-F238E27FC236}">
                <a16:creationId xmlns:a16="http://schemas.microsoft.com/office/drawing/2014/main" id="{4C8B13AB-4589-3558-4FAB-FC960F700F45}"/>
              </a:ext>
            </a:extLst>
          </p:cNvPr>
          <p:cNvGrpSpPr/>
          <p:nvPr/>
        </p:nvGrpSpPr>
        <p:grpSpPr>
          <a:xfrm>
            <a:off x="4155856" y="3629803"/>
            <a:ext cx="149425" cy="41032"/>
            <a:chOff x="7327731" y="2856430"/>
            <a:chExt cx="280411" cy="77002"/>
          </a:xfrm>
        </p:grpSpPr>
        <p:cxnSp>
          <p:nvCxnSpPr>
            <p:cNvPr id="975" name="Straight Connector 974">
              <a:extLst>
                <a:ext uri="{FF2B5EF4-FFF2-40B4-BE49-F238E27FC236}">
                  <a16:creationId xmlns:a16="http://schemas.microsoft.com/office/drawing/2014/main" id="{626449D1-E73D-F0ED-E858-0F70A8D17831}"/>
                </a:ext>
              </a:extLst>
            </p:cNvPr>
            <p:cNvCxnSpPr>
              <a:cxnSpLocks/>
            </p:cNvCxnSpPr>
            <p:nvPr/>
          </p:nvCxnSpPr>
          <p:spPr>
            <a:xfrm>
              <a:off x="7327731" y="2894931"/>
              <a:ext cx="201782" cy="0"/>
            </a:xfrm>
            <a:prstGeom prst="line">
              <a:avLst/>
            </a:prstGeom>
            <a:noFill/>
            <a:ln w="12700" cap="flat" cmpd="sng" algn="ctr">
              <a:solidFill>
                <a:srgbClr val="FFFFFF"/>
              </a:solidFill>
              <a:prstDash val="solid"/>
              <a:miter lim="800000"/>
            </a:ln>
            <a:effectLst/>
          </p:spPr>
        </p:cxnSp>
        <p:sp>
          <p:nvSpPr>
            <p:cNvPr id="976" name="Oval 975">
              <a:extLst>
                <a:ext uri="{FF2B5EF4-FFF2-40B4-BE49-F238E27FC236}">
                  <a16:creationId xmlns:a16="http://schemas.microsoft.com/office/drawing/2014/main" id="{7C46E4D7-DF06-DAAF-34E2-50FC9A965E6C}"/>
                </a:ext>
              </a:extLst>
            </p:cNvPr>
            <p:cNvSpPr>
              <a:spLocks/>
            </p:cNvSpPr>
            <p:nvPr/>
          </p:nvSpPr>
          <p:spPr>
            <a:xfrm rot="16200000">
              <a:off x="7531140" y="2856430"/>
              <a:ext cx="77002" cy="77002"/>
            </a:xfrm>
            <a:prstGeom prst="ellipse">
              <a:avLst/>
            </a:prstGeom>
            <a:solidFill>
              <a:srgbClr val="1E49E2"/>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867" name="Group 866">
            <a:extLst>
              <a:ext uri="{FF2B5EF4-FFF2-40B4-BE49-F238E27FC236}">
                <a16:creationId xmlns:a16="http://schemas.microsoft.com/office/drawing/2014/main" id="{2F1DA682-2E02-BE79-E30D-7EB6EC96B7CB}"/>
              </a:ext>
            </a:extLst>
          </p:cNvPr>
          <p:cNvGrpSpPr/>
          <p:nvPr/>
        </p:nvGrpSpPr>
        <p:grpSpPr>
          <a:xfrm>
            <a:off x="2937848" y="1360756"/>
            <a:ext cx="433402" cy="283116"/>
            <a:chOff x="5998731" y="817092"/>
            <a:chExt cx="603612" cy="394304"/>
          </a:xfrm>
        </p:grpSpPr>
        <p:sp>
          <p:nvSpPr>
            <p:cNvPr id="961" name="Oval 960">
              <a:extLst>
                <a:ext uri="{FF2B5EF4-FFF2-40B4-BE49-F238E27FC236}">
                  <a16:creationId xmlns:a16="http://schemas.microsoft.com/office/drawing/2014/main" id="{1BBBAC0B-8540-DC5C-DE88-FCD7EE26299A}"/>
                </a:ext>
              </a:extLst>
            </p:cNvPr>
            <p:cNvSpPr/>
            <p:nvPr/>
          </p:nvSpPr>
          <p:spPr>
            <a:xfrm>
              <a:off x="5998731" y="817092"/>
              <a:ext cx="394304" cy="394304"/>
            </a:xfrm>
            <a:prstGeom prst="ellipse">
              <a:avLst/>
            </a:prstGeom>
            <a:gradFill flip="none" rotWithShape="1">
              <a:gsLst>
                <a:gs pos="0">
                  <a:srgbClr val="00B8F5"/>
                </a:gs>
                <a:gs pos="100000">
                  <a:srgbClr val="00B8F5">
                    <a:lumMod val="20000"/>
                    <a:lumOff val="80000"/>
                  </a:srgbClr>
                </a:gs>
              </a:gsLst>
              <a:lin ang="0" scaled="1"/>
              <a:tileRect/>
            </a:gra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nvGrpSpPr>
            <p:cNvPr id="962" name="Group 961">
              <a:extLst>
                <a:ext uri="{FF2B5EF4-FFF2-40B4-BE49-F238E27FC236}">
                  <a16:creationId xmlns:a16="http://schemas.microsoft.com/office/drawing/2014/main" id="{BA775B87-4F35-477D-8826-2248B3446A41}"/>
                </a:ext>
              </a:extLst>
            </p:cNvPr>
            <p:cNvGrpSpPr/>
            <p:nvPr/>
          </p:nvGrpSpPr>
          <p:grpSpPr>
            <a:xfrm>
              <a:off x="6394234" y="985670"/>
              <a:ext cx="208109" cy="57147"/>
              <a:chOff x="7327731" y="2856430"/>
              <a:chExt cx="280411" cy="77002"/>
            </a:xfrm>
          </p:grpSpPr>
          <p:cxnSp>
            <p:nvCxnSpPr>
              <p:cNvPr id="967" name="Straight Connector 966">
                <a:extLst>
                  <a:ext uri="{FF2B5EF4-FFF2-40B4-BE49-F238E27FC236}">
                    <a16:creationId xmlns:a16="http://schemas.microsoft.com/office/drawing/2014/main" id="{27D98D87-D304-EB2F-EE4D-F97075605796}"/>
                  </a:ext>
                </a:extLst>
              </p:cNvPr>
              <p:cNvCxnSpPr>
                <a:cxnSpLocks/>
              </p:cNvCxnSpPr>
              <p:nvPr/>
            </p:nvCxnSpPr>
            <p:spPr>
              <a:xfrm>
                <a:off x="7327731" y="2894931"/>
                <a:ext cx="201782" cy="0"/>
              </a:xfrm>
              <a:prstGeom prst="line">
                <a:avLst/>
              </a:prstGeom>
              <a:noFill/>
              <a:ln w="12700" cap="flat" cmpd="sng" algn="ctr">
                <a:solidFill>
                  <a:schemeClr val="tx2"/>
                </a:solidFill>
                <a:prstDash val="solid"/>
                <a:miter lim="800000"/>
              </a:ln>
              <a:effectLst/>
            </p:spPr>
          </p:cxnSp>
          <p:sp>
            <p:nvSpPr>
              <p:cNvPr id="968" name="Oval 967">
                <a:extLst>
                  <a:ext uri="{FF2B5EF4-FFF2-40B4-BE49-F238E27FC236}">
                    <a16:creationId xmlns:a16="http://schemas.microsoft.com/office/drawing/2014/main" id="{4F4FA21B-CBD4-A9F4-B03F-8279893F1445}"/>
                  </a:ext>
                </a:extLst>
              </p:cNvPr>
              <p:cNvSpPr>
                <a:spLocks/>
              </p:cNvSpPr>
              <p:nvPr/>
            </p:nvSpPr>
            <p:spPr>
              <a:xfrm rot="16200000">
                <a:off x="7531140" y="2856430"/>
                <a:ext cx="77002" cy="77002"/>
              </a:xfrm>
              <a:prstGeom prst="ellipse">
                <a:avLst/>
              </a:prstGeom>
              <a:solidFill>
                <a:srgbClr val="FFFFFF"/>
              </a:solidFill>
              <a:ln w="9525" cap="flat" cmpd="sng" algn="ctr">
                <a:solidFill>
                  <a:srgbClr val="1E49E2"/>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grpSp>
      <p:sp>
        <p:nvSpPr>
          <p:cNvPr id="953" name="Oval 952">
            <a:extLst>
              <a:ext uri="{FF2B5EF4-FFF2-40B4-BE49-F238E27FC236}">
                <a16:creationId xmlns:a16="http://schemas.microsoft.com/office/drawing/2014/main" id="{2FDBCEB9-25C1-EF2D-EA77-248FC125F96F}"/>
              </a:ext>
            </a:extLst>
          </p:cNvPr>
          <p:cNvSpPr/>
          <p:nvPr/>
        </p:nvSpPr>
        <p:spPr>
          <a:xfrm>
            <a:off x="3623837" y="2332938"/>
            <a:ext cx="283116" cy="283116"/>
          </a:xfrm>
          <a:prstGeom prst="ellipse">
            <a:avLst/>
          </a:prstGeom>
          <a:solidFill>
            <a:srgbClr val="1E49E2"/>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nvGrpSpPr>
          <p:cNvPr id="863" name="Group 862">
            <a:extLst>
              <a:ext uri="{FF2B5EF4-FFF2-40B4-BE49-F238E27FC236}">
                <a16:creationId xmlns:a16="http://schemas.microsoft.com/office/drawing/2014/main" id="{DDFD1105-65F4-C4F1-F8F3-2D821704CB64}"/>
              </a:ext>
            </a:extLst>
          </p:cNvPr>
          <p:cNvGrpSpPr/>
          <p:nvPr/>
        </p:nvGrpSpPr>
        <p:grpSpPr>
          <a:xfrm>
            <a:off x="584055" y="2005655"/>
            <a:ext cx="3083864" cy="3155862"/>
            <a:chOff x="941077" y="1731381"/>
            <a:chExt cx="3083864" cy="3155862"/>
          </a:xfrm>
        </p:grpSpPr>
        <p:grpSp>
          <p:nvGrpSpPr>
            <p:cNvPr id="977" name="Group 976">
              <a:extLst>
                <a:ext uri="{FF2B5EF4-FFF2-40B4-BE49-F238E27FC236}">
                  <a16:creationId xmlns:a16="http://schemas.microsoft.com/office/drawing/2014/main" id="{410F9DF2-FDD4-7DEC-5922-B63D5B9E1722}"/>
                </a:ext>
              </a:extLst>
            </p:cNvPr>
            <p:cNvGrpSpPr>
              <a:grpSpLocks/>
            </p:cNvGrpSpPr>
            <p:nvPr/>
          </p:nvGrpSpPr>
          <p:grpSpPr>
            <a:xfrm>
              <a:off x="944983" y="1806540"/>
              <a:ext cx="3077924" cy="3077924"/>
              <a:chOff x="3634449" y="1061589"/>
              <a:chExt cx="4935628" cy="4935628"/>
            </a:xfrm>
          </p:grpSpPr>
          <p:sp>
            <p:nvSpPr>
              <p:cNvPr id="1087" name="Freeform: Shape 6">
                <a:extLst>
                  <a:ext uri="{FF2B5EF4-FFF2-40B4-BE49-F238E27FC236}">
                    <a16:creationId xmlns:a16="http://schemas.microsoft.com/office/drawing/2014/main" id="{BD00AD1D-E2CE-4004-C308-E5BEEDCE37E2}"/>
                  </a:ext>
                </a:extLst>
              </p:cNvPr>
              <p:cNvSpPr>
                <a:spLocks/>
              </p:cNvSpPr>
              <p:nvPr/>
            </p:nvSpPr>
            <p:spPr>
              <a:xfrm>
                <a:off x="6542905" y="4284803"/>
                <a:ext cx="1459004" cy="1458330"/>
              </a:xfrm>
              <a:custGeom>
                <a:avLst/>
                <a:gdLst>
                  <a:gd name="connsiteX0" fmla="*/ 1459005 w 1459004"/>
                  <a:gd name="connsiteY0" fmla="*/ 642931 h 1458330"/>
                  <a:gd name="connsiteX1" fmla="*/ 341825 w 1459004"/>
                  <a:gd name="connsiteY1" fmla="*/ 1458331 h 1458330"/>
                  <a:gd name="connsiteX2" fmla="*/ 185762 w 1459004"/>
                  <a:gd name="connsiteY2" fmla="*/ 982148 h 1458330"/>
                  <a:gd name="connsiteX3" fmla="*/ 156064 w 1459004"/>
                  <a:gd name="connsiteY3" fmla="*/ 891539 h 1458330"/>
                  <a:gd name="connsiteX4" fmla="*/ 0 w 1459004"/>
                  <a:gd name="connsiteY4" fmla="*/ 415440 h 1458330"/>
                  <a:gd name="connsiteX5" fmla="*/ 569064 w 1459004"/>
                  <a:gd name="connsiteY5" fmla="*/ 0 h 1458330"/>
                  <a:gd name="connsiteX6" fmla="*/ 975334 w 1459004"/>
                  <a:gd name="connsiteY6" fmla="*/ 293534 h 1458330"/>
                  <a:gd name="connsiteX7" fmla="*/ 1052650 w 1459004"/>
                  <a:gd name="connsiteY7" fmla="*/ 349397 h 1458330"/>
                  <a:gd name="connsiteX8" fmla="*/ 1459005 w 1459004"/>
                  <a:gd name="connsiteY8" fmla="*/ 642931 h 14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004" h="1458330">
                    <a:moveTo>
                      <a:pt x="1459005" y="642931"/>
                    </a:moveTo>
                    <a:cubicBezTo>
                      <a:pt x="1184821" y="1007472"/>
                      <a:pt x="803369" y="1296967"/>
                      <a:pt x="341825" y="1458331"/>
                    </a:cubicBezTo>
                    <a:lnTo>
                      <a:pt x="185762" y="982148"/>
                    </a:lnTo>
                    <a:lnTo>
                      <a:pt x="156064" y="891539"/>
                    </a:lnTo>
                    <a:lnTo>
                      <a:pt x="0" y="415440"/>
                    </a:lnTo>
                    <a:cubicBezTo>
                      <a:pt x="226397" y="332066"/>
                      <a:pt x="421666" y="189548"/>
                      <a:pt x="569064" y="0"/>
                    </a:cubicBezTo>
                    <a:lnTo>
                      <a:pt x="975334" y="293534"/>
                    </a:lnTo>
                    <a:lnTo>
                      <a:pt x="1052650" y="349397"/>
                    </a:lnTo>
                    <a:lnTo>
                      <a:pt x="1459005" y="642931"/>
                    </a:lnTo>
                    <a:close/>
                  </a:path>
                </a:pathLst>
              </a:custGeom>
              <a:solidFill>
                <a:srgbClr val="7213EA"/>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88" name="Freeform: Shape 7">
                <a:extLst>
                  <a:ext uri="{FF2B5EF4-FFF2-40B4-BE49-F238E27FC236}">
                    <a16:creationId xmlns:a16="http://schemas.microsoft.com/office/drawing/2014/main" id="{4CF5AB03-0A0A-E596-FC70-060C67145F42}"/>
                  </a:ext>
                </a:extLst>
              </p:cNvPr>
              <p:cNvSpPr>
                <a:spLocks/>
              </p:cNvSpPr>
              <p:nvPr/>
            </p:nvSpPr>
            <p:spPr>
              <a:xfrm>
                <a:off x="6661278" y="4414197"/>
                <a:ext cx="1204254" cy="1204759"/>
              </a:xfrm>
              <a:custGeom>
                <a:avLst/>
                <a:gdLst>
                  <a:gd name="connsiteX0" fmla="*/ 0 w 1204254"/>
                  <a:gd name="connsiteY0" fmla="*/ 340816 h 1204759"/>
                  <a:gd name="connsiteX1" fmla="*/ 466929 w 1204254"/>
                  <a:gd name="connsiteY1" fmla="*/ 0 h 1204759"/>
                  <a:gd name="connsiteX2" fmla="*/ 1204255 w 1204254"/>
                  <a:gd name="connsiteY2" fmla="*/ 532635 h 1204759"/>
                  <a:gd name="connsiteX3" fmla="*/ 283186 w 1204254"/>
                  <a:gd name="connsiteY3" fmla="*/ 1204760 h 1204759"/>
                  <a:gd name="connsiteX4" fmla="*/ 0 w 1204254"/>
                  <a:gd name="connsiteY4" fmla="*/ 340816 h 1204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54" h="1204759">
                    <a:moveTo>
                      <a:pt x="0" y="340816"/>
                    </a:moveTo>
                    <a:cubicBezTo>
                      <a:pt x="178442" y="261312"/>
                      <a:pt x="337450" y="145210"/>
                      <a:pt x="466929" y="0"/>
                    </a:cubicBezTo>
                    <a:lnTo>
                      <a:pt x="1204255" y="532635"/>
                    </a:lnTo>
                    <a:cubicBezTo>
                      <a:pt x="959096" y="831301"/>
                      <a:pt x="643604" y="1061568"/>
                      <a:pt x="283186" y="1204760"/>
                    </a:cubicBezTo>
                    <a:lnTo>
                      <a:pt x="0" y="340816"/>
                    </a:lnTo>
                    <a:close/>
                  </a:path>
                </a:pathLst>
              </a:custGeom>
              <a:no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89" name="Oval 1088">
                <a:extLst>
                  <a:ext uri="{FF2B5EF4-FFF2-40B4-BE49-F238E27FC236}">
                    <a16:creationId xmlns:a16="http://schemas.microsoft.com/office/drawing/2014/main" id="{E0D0210C-FBE0-49F8-8EAB-F2C25814E747}"/>
                  </a:ext>
                </a:extLst>
              </p:cNvPr>
              <p:cNvSpPr>
                <a:spLocks/>
              </p:cNvSpPr>
              <p:nvPr/>
            </p:nvSpPr>
            <p:spPr>
              <a:xfrm rot="19458828">
                <a:off x="3634449" y="1061589"/>
                <a:ext cx="4935628" cy="4935628"/>
              </a:xfrm>
              <a:prstGeom prst="ellipse">
                <a:avLst/>
              </a:prstGeom>
              <a:noFill/>
              <a:ln w="12700" cap="flat" cmpd="sng" algn="ctr">
                <a:noFill/>
                <a:prstDash val="solid"/>
                <a:miter lim="800000"/>
              </a:ln>
              <a:effectLst/>
            </p:spPr>
            <p:txBody>
              <a:bodyPr lIns="54610" tIns="54610" rIns="54610" bIns="54610" rtlCol="0" anchor="ctr">
                <a:prstTxWarp prst="textArchDown">
                  <a:avLst>
                    <a:gd name="adj" fmla="val 4278041"/>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KPMG Bold"/>
                    <a:ea typeface="+mn-ea"/>
                    <a:cs typeface="+mn-cs"/>
                  </a:rPr>
                  <a:t>Patch </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KPMG Bold"/>
                    <a:ea typeface="+mn-ea"/>
                    <a:cs typeface="+mn-cs"/>
                  </a:rPr>
                  <a:t>management</a:t>
                </a:r>
              </a:p>
            </p:txBody>
          </p:sp>
          <p:sp>
            <p:nvSpPr>
              <p:cNvPr id="1090" name="Oval 1089">
                <a:extLst>
                  <a:ext uri="{FF2B5EF4-FFF2-40B4-BE49-F238E27FC236}">
                    <a16:creationId xmlns:a16="http://schemas.microsoft.com/office/drawing/2014/main" id="{59DAE00F-D06B-8E33-6075-8F2F689BAB97}"/>
                  </a:ext>
                </a:extLst>
              </p:cNvPr>
              <p:cNvSpPr>
                <a:spLocks/>
              </p:cNvSpPr>
              <p:nvPr/>
            </p:nvSpPr>
            <p:spPr>
              <a:xfrm rot="5109696">
                <a:off x="7332793" y="5220588"/>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78" name="Group 977">
              <a:extLst>
                <a:ext uri="{FF2B5EF4-FFF2-40B4-BE49-F238E27FC236}">
                  <a16:creationId xmlns:a16="http://schemas.microsoft.com/office/drawing/2014/main" id="{AAC36C2B-DA13-2B19-C57B-6E9B0A1E9075}"/>
                </a:ext>
              </a:extLst>
            </p:cNvPr>
            <p:cNvGrpSpPr>
              <a:grpSpLocks/>
            </p:cNvGrpSpPr>
            <p:nvPr/>
          </p:nvGrpSpPr>
          <p:grpSpPr>
            <a:xfrm>
              <a:off x="946305" y="1809292"/>
              <a:ext cx="3077924" cy="3077924"/>
              <a:chOff x="3636569" y="1066003"/>
              <a:chExt cx="4935628" cy="4935628"/>
            </a:xfrm>
          </p:grpSpPr>
          <p:sp>
            <p:nvSpPr>
              <p:cNvPr id="1083" name="Freeform: Shape 11">
                <a:extLst>
                  <a:ext uri="{FF2B5EF4-FFF2-40B4-BE49-F238E27FC236}">
                    <a16:creationId xmlns:a16="http://schemas.microsoft.com/office/drawing/2014/main" id="{6AA2289F-FCDF-420F-A07E-550AEFE229F5}"/>
                  </a:ext>
                </a:extLst>
              </p:cNvPr>
              <p:cNvSpPr>
                <a:spLocks/>
              </p:cNvSpPr>
              <p:nvPr/>
            </p:nvSpPr>
            <p:spPr>
              <a:xfrm>
                <a:off x="4198755" y="4290271"/>
                <a:ext cx="1457910" cy="1457574"/>
              </a:xfrm>
              <a:custGeom>
                <a:avLst/>
                <a:gdLst>
                  <a:gd name="connsiteX0" fmla="*/ 1457911 w 1457910"/>
                  <a:gd name="connsiteY0" fmla="*/ 412664 h 1457574"/>
                  <a:gd name="connsiteX1" fmla="*/ 1304287 w 1457910"/>
                  <a:gd name="connsiteY1" fmla="*/ 889688 h 1457574"/>
                  <a:gd name="connsiteX2" fmla="*/ 1275009 w 1457910"/>
                  <a:gd name="connsiteY2" fmla="*/ 980550 h 1457574"/>
                  <a:gd name="connsiteX3" fmla="*/ 1121470 w 1457910"/>
                  <a:gd name="connsiteY3" fmla="*/ 1457574 h 1457574"/>
                  <a:gd name="connsiteX4" fmla="*/ 0 w 1457910"/>
                  <a:gd name="connsiteY4" fmla="*/ 647642 h 1457574"/>
                  <a:gd name="connsiteX5" fmla="*/ 404840 w 1457910"/>
                  <a:gd name="connsiteY5" fmla="*/ 351921 h 1457574"/>
                  <a:gd name="connsiteX6" fmla="*/ 481904 w 1457910"/>
                  <a:gd name="connsiteY6" fmla="*/ 295553 h 1457574"/>
                  <a:gd name="connsiteX7" fmla="*/ 886491 w 1457910"/>
                  <a:gd name="connsiteY7" fmla="*/ 0 h 1457574"/>
                  <a:gd name="connsiteX8" fmla="*/ 1457911 w 1457910"/>
                  <a:gd name="connsiteY8" fmla="*/ 412664 h 145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910" h="1457574">
                    <a:moveTo>
                      <a:pt x="1457911" y="412664"/>
                    </a:moveTo>
                    <a:lnTo>
                      <a:pt x="1304287" y="889688"/>
                    </a:lnTo>
                    <a:lnTo>
                      <a:pt x="1275009" y="980550"/>
                    </a:lnTo>
                    <a:lnTo>
                      <a:pt x="1121470" y="1457574"/>
                    </a:lnTo>
                    <a:cubicBezTo>
                      <a:pt x="680790" y="1305633"/>
                      <a:pt x="287981" y="1026065"/>
                      <a:pt x="0" y="647642"/>
                    </a:cubicBezTo>
                    <a:lnTo>
                      <a:pt x="404840" y="351921"/>
                    </a:lnTo>
                    <a:lnTo>
                      <a:pt x="481904" y="295553"/>
                    </a:lnTo>
                    <a:lnTo>
                      <a:pt x="886491" y="0"/>
                    </a:lnTo>
                    <a:cubicBezTo>
                      <a:pt x="1033721" y="186351"/>
                      <a:pt x="1233869" y="330888"/>
                      <a:pt x="1457911" y="412664"/>
                    </a:cubicBezTo>
                    <a:close/>
                  </a:path>
                </a:pathLst>
              </a:custGeom>
              <a:solidFill>
                <a:srgbClr val="7213EA"/>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84" name="Freeform: Shape 12">
                <a:extLst>
                  <a:ext uri="{FF2B5EF4-FFF2-40B4-BE49-F238E27FC236}">
                    <a16:creationId xmlns:a16="http://schemas.microsoft.com/office/drawing/2014/main" id="{DB212C58-8088-67E6-814D-E5C669229E15}"/>
                  </a:ext>
                </a:extLst>
              </p:cNvPr>
              <p:cNvSpPr>
                <a:spLocks/>
              </p:cNvSpPr>
              <p:nvPr/>
            </p:nvSpPr>
            <p:spPr>
              <a:xfrm>
                <a:off x="4335216" y="4419581"/>
                <a:ext cx="1203413" cy="1204422"/>
              </a:xfrm>
              <a:custGeom>
                <a:avLst/>
                <a:gdLst>
                  <a:gd name="connsiteX0" fmla="*/ 924603 w 1203413"/>
                  <a:gd name="connsiteY0" fmla="*/ 1204339 h 1204422"/>
                  <a:gd name="connsiteX1" fmla="*/ 0 w 1203413"/>
                  <a:gd name="connsiteY1" fmla="*/ 536673 h 1204422"/>
                  <a:gd name="connsiteX2" fmla="*/ 324578 w 1203413"/>
                  <a:gd name="connsiteY2" fmla="*/ 299592 h 1204422"/>
                  <a:gd name="connsiteX3" fmla="*/ 401727 w 1203413"/>
                  <a:gd name="connsiteY3" fmla="*/ 243139 h 1204422"/>
                  <a:gd name="connsiteX4" fmla="*/ 734550 w 1203413"/>
                  <a:gd name="connsiteY4" fmla="*/ 0 h 1204422"/>
                  <a:gd name="connsiteX5" fmla="*/ 1203414 w 1203413"/>
                  <a:gd name="connsiteY5" fmla="*/ 338544 h 1204422"/>
                  <a:gd name="connsiteX6" fmla="*/ 1047771 w 1203413"/>
                  <a:gd name="connsiteY6" fmla="*/ 821962 h 1204422"/>
                  <a:gd name="connsiteX7" fmla="*/ 924687 w 1203413"/>
                  <a:gd name="connsiteY7" fmla="*/ 1204423 h 120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413" h="1204422">
                    <a:moveTo>
                      <a:pt x="924603" y="1204339"/>
                    </a:moveTo>
                    <a:cubicBezTo>
                      <a:pt x="563343" y="1062662"/>
                      <a:pt x="246757" y="833993"/>
                      <a:pt x="0" y="536673"/>
                    </a:cubicBezTo>
                    <a:lnTo>
                      <a:pt x="324578" y="299592"/>
                    </a:lnTo>
                    <a:lnTo>
                      <a:pt x="401727" y="243139"/>
                    </a:lnTo>
                    <a:lnTo>
                      <a:pt x="734550" y="0"/>
                    </a:lnTo>
                    <a:cubicBezTo>
                      <a:pt x="865122" y="144369"/>
                      <a:pt x="1024719" y="259629"/>
                      <a:pt x="1203414" y="338544"/>
                    </a:cubicBezTo>
                    <a:lnTo>
                      <a:pt x="1047771" y="821962"/>
                    </a:lnTo>
                    <a:lnTo>
                      <a:pt x="924687" y="1204423"/>
                    </a:lnTo>
                    <a:close/>
                  </a:path>
                </a:pathLst>
              </a:custGeom>
              <a:no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85" name="Oval 1084">
                <a:extLst>
                  <a:ext uri="{FF2B5EF4-FFF2-40B4-BE49-F238E27FC236}">
                    <a16:creationId xmlns:a16="http://schemas.microsoft.com/office/drawing/2014/main" id="{D0F9BE90-EC28-2FC7-35AD-C7F79F3FA81D}"/>
                  </a:ext>
                </a:extLst>
              </p:cNvPr>
              <p:cNvSpPr>
                <a:spLocks/>
              </p:cNvSpPr>
              <p:nvPr/>
            </p:nvSpPr>
            <p:spPr>
              <a:xfrm rot="2189053">
                <a:off x="3636569" y="1066003"/>
                <a:ext cx="4935628" cy="4935628"/>
              </a:xfrm>
              <a:prstGeom prst="ellipse">
                <a:avLst/>
              </a:prstGeom>
              <a:noFill/>
              <a:ln w="12700" cap="flat" cmpd="sng" algn="ctr">
                <a:noFill/>
                <a:prstDash val="solid"/>
                <a:miter lim="800000"/>
              </a:ln>
              <a:effectLst/>
            </p:spPr>
            <p:txBody>
              <a:bodyPr lIns="54610" tIns="54610" rIns="54610" bIns="54610" rtlCol="0" anchor="ctr">
                <a:prstTxWarp prst="textArchDown">
                  <a:avLst>
                    <a:gd name="adj" fmla="val 4278041"/>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KPMG Bold"/>
                    <a:ea typeface="+mn-ea"/>
                    <a:cs typeface="+mn-cs"/>
                  </a:rPr>
                  <a:t>Incident</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KPMG Bold"/>
                    <a:ea typeface="+mn-ea"/>
                    <a:cs typeface="+mn-cs"/>
                  </a:rPr>
                  <a:t>management</a:t>
                </a:r>
                <a:endParaRPr kumimoji="0" lang="en-US" sz="600" b="0" i="0" u="none" strike="noStrike" kern="0" cap="none" spc="0" normalizeH="0" baseline="0" noProof="0">
                  <a:ln>
                    <a:noFill/>
                  </a:ln>
                  <a:solidFill>
                    <a:srgbClr val="FFFFFF"/>
                  </a:solidFill>
                  <a:effectLst/>
                  <a:uLnTx/>
                  <a:uFillTx/>
                  <a:latin typeface="KPMG Bold"/>
                  <a:ea typeface="+mn-ea"/>
                  <a:cs typeface="+mn-cs"/>
                </a:endParaRPr>
              </a:p>
            </p:txBody>
          </p:sp>
          <p:sp>
            <p:nvSpPr>
              <p:cNvPr id="1086" name="Oval 1085">
                <a:extLst>
                  <a:ext uri="{FF2B5EF4-FFF2-40B4-BE49-F238E27FC236}">
                    <a16:creationId xmlns:a16="http://schemas.microsoft.com/office/drawing/2014/main" id="{451E071F-0EE2-0092-11A9-00710C55131E}"/>
                  </a:ext>
                </a:extLst>
              </p:cNvPr>
              <p:cNvSpPr>
                <a:spLocks/>
              </p:cNvSpPr>
              <p:nvPr/>
            </p:nvSpPr>
            <p:spPr>
              <a:xfrm rot="9393162">
                <a:off x="4792404" y="5220244"/>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79" name="Group 978">
              <a:extLst>
                <a:ext uri="{FF2B5EF4-FFF2-40B4-BE49-F238E27FC236}">
                  <a16:creationId xmlns:a16="http://schemas.microsoft.com/office/drawing/2014/main" id="{36FF0811-410D-6316-D31C-4F449BD55B65}"/>
                </a:ext>
              </a:extLst>
            </p:cNvPr>
            <p:cNvGrpSpPr>
              <a:grpSpLocks/>
            </p:cNvGrpSpPr>
            <p:nvPr/>
          </p:nvGrpSpPr>
          <p:grpSpPr>
            <a:xfrm>
              <a:off x="946305" y="1809292"/>
              <a:ext cx="3077924" cy="3077924"/>
              <a:chOff x="3636569" y="1066003"/>
              <a:chExt cx="4935628" cy="4935628"/>
            </a:xfrm>
          </p:grpSpPr>
          <p:grpSp>
            <p:nvGrpSpPr>
              <p:cNvPr id="1078" name="Group 1077">
                <a:extLst>
                  <a:ext uri="{FF2B5EF4-FFF2-40B4-BE49-F238E27FC236}">
                    <a16:creationId xmlns:a16="http://schemas.microsoft.com/office/drawing/2014/main" id="{5039C735-B907-16F7-8C68-D41686CE35C5}"/>
                  </a:ext>
                </a:extLst>
              </p:cNvPr>
              <p:cNvGrpSpPr>
                <a:grpSpLocks/>
              </p:cNvGrpSpPr>
              <p:nvPr/>
            </p:nvGrpSpPr>
            <p:grpSpPr>
              <a:xfrm>
                <a:off x="3710962" y="3495736"/>
                <a:ext cx="1318084" cy="1365029"/>
                <a:chOff x="3710962" y="3495736"/>
                <a:chExt cx="1318084" cy="1365029"/>
              </a:xfrm>
            </p:grpSpPr>
            <p:sp>
              <p:nvSpPr>
                <p:cNvPr id="1081" name="Freeform: Shape 19">
                  <a:extLst>
                    <a:ext uri="{FF2B5EF4-FFF2-40B4-BE49-F238E27FC236}">
                      <a16:creationId xmlns:a16="http://schemas.microsoft.com/office/drawing/2014/main" id="{9961DE7A-E7AA-5AE9-C5DC-88EE1ED7B485}"/>
                    </a:ext>
                  </a:extLst>
                </p:cNvPr>
                <p:cNvSpPr>
                  <a:spLocks/>
                </p:cNvSpPr>
                <p:nvPr/>
              </p:nvSpPr>
              <p:spPr>
                <a:xfrm>
                  <a:off x="3710962" y="3495736"/>
                  <a:ext cx="1318084" cy="1365029"/>
                </a:xfrm>
                <a:custGeom>
                  <a:avLst/>
                  <a:gdLst>
                    <a:gd name="connsiteX0" fmla="*/ 1318085 w 1318084"/>
                    <a:gd name="connsiteY0" fmla="*/ 717387 h 1365029"/>
                    <a:gd name="connsiteX1" fmla="*/ 913413 w 1318084"/>
                    <a:gd name="connsiteY1" fmla="*/ 1013024 h 1365029"/>
                    <a:gd name="connsiteX2" fmla="*/ 836349 w 1318084"/>
                    <a:gd name="connsiteY2" fmla="*/ 1069308 h 1365029"/>
                    <a:gd name="connsiteX3" fmla="*/ 431509 w 1318084"/>
                    <a:gd name="connsiteY3" fmla="*/ 1365030 h 1365029"/>
                    <a:gd name="connsiteX4" fmla="*/ 119551 w 1318084"/>
                    <a:gd name="connsiteY4" fmla="*/ 739430 h 1365029"/>
                    <a:gd name="connsiteX5" fmla="*/ 2019 w 1318084"/>
                    <a:gd name="connsiteY5" fmla="*/ 93722 h 1365029"/>
                    <a:gd name="connsiteX6" fmla="*/ 0 w 1318084"/>
                    <a:gd name="connsiteY6" fmla="*/ 2860 h 1365029"/>
                    <a:gd name="connsiteX7" fmla="*/ 499571 w 1318084"/>
                    <a:gd name="connsiteY7" fmla="*/ 1514 h 1365029"/>
                    <a:gd name="connsiteX8" fmla="*/ 501002 w 1318084"/>
                    <a:gd name="connsiteY8" fmla="*/ 1514 h 1365029"/>
                    <a:gd name="connsiteX9" fmla="*/ 596407 w 1318084"/>
                    <a:gd name="connsiteY9" fmla="*/ 1262 h 1365029"/>
                    <a:gd name="connsiteX10" fmla="*/ 1095978 w 1318084"/>
                    <a:gd name="connsiteY10" fmla="*/ 0 h 1365029"/>
                    <a:gd name="connsiteX11" fmla="*/ 1095978 w 1318084"/>
                    <a:gd name="connsiteY11" fmla="*/ 0 h 1365029"/>
                    <a:gd name="connsiteX12" fmla="*/ 1113814 w 1318084"/>
                    <a:gd name="connsiteY12" fmla="*/ 189716 h 1365029"/>
                    <a:gd name="connsiteX13" fmla="*/ 1161937 w 1318084"/>
                    <a:gd name="connsiteY13" fmla="*/ 397857 h 1365029"/>
                    <a:gd name="connsiteX14" fmla="*/ 1318085 w 1318084"/>
                    <a:gd name="connsiteY14" fmla="*/ 717387 h 13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8084" h="1365029">
                      <a:moveTo>
                        <a:pt x="1318085" y="717387"/>
                      </a:moveTo>
                      <a:lnTo>
                        <a:pt x="913413" y="1013024"/>
                      </a:lnTo>
                      <a:lnTo>
                        <a:pt x="836349" y="1069308"/>
                      </a:lnTo>
                      <a:lnTo>
                        <a:pt x="431509" y="1365030"/>
                      </a:lnTo>
                      <a:cubicBezTo>
                        <a:pt x="300517" y="1177669"/>
                        <a:pt x="194427" y="968183"/>
                        <a:pt x="119551" y="739430"/>
                      </a:cubicBezTo>
                      <a:cubicBezTo>
                        <a:pt x="49301" y="525231"/>
                        <a:pt x="10937" y="308257"/>
                        <a:pt x="2019" y="93722"/>
                      </a:cubicBezTo>
                      <a:cubicBezTo>
                        <a:pt x="757" y="63351"/>
                        <a:pt x="84" y="33064"/>
                        <a:pt x="0" y="2860"/>
                      </a:cubicBezTo>
                      <a:lnTo>
                        <a:pt x="499571" y="1514"/>
                      </a:lnTo>
                      <a:lnTo>
                        <a:pt x="501002" y="1514"/>
                      </a:lnTo>
                      <a:lnTo>
                        <a:pt x="596407" y="1262"/>
                      </a:lnTo>
                      <a:lnTo>
                        <a:pt x="1095978" y="0"/>
                      </a:lnTo>
                      <a:lnTo>
                        <a:pt x="1095978" y="0"/>
                      </a:lnTo>
                      <a:cubicBezTo>
                        <a:pt x="1096315" y="63687"/>
                        <a:pt x="1102204" y="127122"/>
                        <a:pt x="1113814" y="189716"/>
                      </a:cubicBezTo>
                      <a:cubicBezTo>
                        <a:pt x="1126349" y="257189"/>
                        <a:pt x="1144017" y="343256"/>
                        <a:pt x="1161937" y="397857"/>
                      </a:cubicBezTo>
                      <a:cubicBezTo>
                        <a:pt x="1199375" y="511854"/>
                        <a:pt x="1251873" y="619122"/>
                        <a:pt x="1318085" y="717387"/>
                      </a:cubicBezTo>
                      <a:close/>
                    </a:path>
                  </a:pathLst>
                </a:custGeom>
                <a:solidFill>
                  <a:srgbClr val="7213EA"/>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82" name="Freeform: Shape 20">
                  <a:extLst>
                    <a:ext uri="{FF2B5EF4-FFF2-40B4-BE49-F238E27FC236}">
                      <a16:creationId xmlns:a16="http://schemas.microsoft.com/office/drawing/2014/main" id="{F7CB1D52-DFCE-DBAC-6B3D-8CF82AF0E34E}"/>
                    </a:ext>
                  </a:extLst>
                </p:cNvPr>
                <p:cNvSpPr>
                  <a:spLocks/>
                </p:cNvSpPr>
                <p:nvPr/>
              </p:nvSpPr>
              <p:spPr>
                <a:xfrm>
                  <a:off x="3808639" y="3591393"/>
                  <a:ext cx="1092444" cy="1133752"/>
                </a:xfrm>
                <a:custGeom>
                  <a:avLst/>
                  <a:gdLst>
                    <a:gd name="connsiteX0" fmla="*/ 357894 w 1092444"/>
                    <a:gd name="connsiteY0" fmla="*/ 1133669 h 1133752"/>
                    <a:gd name="connsiteX1" fmla="*/ 112568 w 1092444"/>
                    <a:gd name="connsiteY1" fmla="*/ 614074 h 1133752"/>
                    <a:gd name="connsiteX2" fmla="*/ 0 w 1092444"/>
                    <a:gd name="connsiteY2" fmla="*/ 2356 h 1133752"/>
                    <a:gd name="connsiteX3" fmla="*/ 498983 w 1092444"/>
                    <a:gd name="connsiteY3" fmla="*/ 1010 h 1133752"/>
                    <a:gd name="connsiteX4" fmla="*/ 907272 w 1092444"/>
                    <a:gd name="connsiteY4" fmla="*/ 0 h 1133752"/>
                    <a:gd name="connsiteX5" fmla="*/ 922331 w 1092444"/>
                    <a:gd name="connsiteY5" fmla="*/ 111474 h 1133752"/>
                    <a:gd name="connsiteX6" fmla="*/ 973567 w 1092444"/>
                    <a:gd name="connsiteY6" fmla="*/ 331982 h 1133752"/>
                    <a:gd name="connsiteX7" fmla="*/ 1092445 w 1092444"/>
                    <a:gd name="connsiteY7" fmla="*/ 597164 h 1133752"/>
                    <a:gd name="connsiteX8" fmla="*/ 357894 w 1092444"/>
                    <a:gd name="connsiteY8" fmla="*/ 1133753 h 113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444" h="1133752">
                      <a:moveTo>
                        <a:pt x="357894" y="1133669"/>
                      </a:moveTo>
                      <a:cubicBezTo>
                        <a:pt x="255086" y="972221"/>
                        <a:pt x="172722" y="797817"/>
                        <a:pt x="112568" y="614074"/>
                      </a:cubicBezTo>
                      <a:cubicBezTo>
                        <a:pt x="47198" y="414851"/>
                        <a:pt x="9423" y="209150"/>
                        <a:pt x="0" y="2356"/>
                      </a:cubicBezTo>
                      <a:lnTo>
                        <a:pt x="498983" y="1010"/>
                      </a:lnTo>
                      <a:lnTo>
                        <a:pt x="907272" y="0"/>
                      </a:lnTo>
                      <a:cubicBezTo>
                        <a:pt x="910469" y="37439"/>
                        <a:pt x="915517" y="74709"/>
                        <a:pt x="922331" y="111474"/>
                      </a:cubicBezTo>
                      <a:cubicBezTo>
                        <a:pt x="940419" y="209234"/>
                        <a:pt x="957666" y="283438"/>
                        <a:pt x="973567" y="331982"/>
                      </a:cubicBezTo>
                      <a:cubicBezTo>
                        <a:pt x="1004023" y="424610"/>
                        <a:pt x="1043817" y="513453"/>
                        <a:pt x="1092445" y="597164"/>
                      </a:cubicBezTo>
                      <a:lnTo>
                        <a:pt x="357894" y="1133753"/>
                      </a:lnTo>
                      <a:close/>
                    </a:path>
                  </a:pathLst>
                </a:custGeom>
                <a:no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grpSp>
          <p:sp>
            <p:nvSpPr>
              <p:cNvPr id="1079" name="Oval 1078">
                <a:extLst>
                  <a:ext uri="{FF2B5EF4-FFF2-40B4-BE49-F238E27FC236}">
                    <a16:creationId xmlns:a16="http://schemas.microsoft.com/office/drawing/2014/main" id="{601AA8E9-3B84-DD7D-FF0B-0F5A40054A46}"/>
                  </a:ext>
                </a:extLst>
              </p:cNvPr>
              <p:cNvSpPr>
                <a:spLocks/>
              </p:cNvSpPr>
              <p:nvPr/>
            </p:nvSpPr>
            <p:spPr>
              <a:xfrm rot="4380117">
                <a:off x="3636569" y="1066003"/>
                <a:ext cx="4935628" cy="4935628"/>
              </a:xfrm>
              <a:prstGeom prst="ellipse">
                <a:avLst/>
              </a:prstGeom>
              <a:noFill/>
              <a:ln w="12700" cap="flat" cmpd="sng" algn="ctr">
                <a:noFill/>
                <a:prstDash val="solid"/>
                <a:miter lim="800000"/>
              </a:ln>
              <a:effectLst/>
            </p:spPr>
            <p:txBody>
              <a:bodyPr lIns="54610" tIns="54610" rIns="54610" bIns="54610" rtlCol="0" anchor="ctr">
                <a:prstTxWarp prst="textArchDown">
                  <a:avLst>
                    <a:gd name="adj" fmla="val 4278041"/>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KPMG Bold"/>
                    <a:ea typeface="+mn-ea"/>
                    <a:cs typeface="+mn-cs"/>
                  </a:rPr>
                  <a:t>IAM application </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KPMG Bold"/>
                    <a:ea typeface="+mn-ea"/>
                    <a:cs typeface="+mn-cs"/>
                  </a:rPr>
                  <a:t>monitoring</a:t>
                </a:r>
                <a:endParaRPr kumimoji="0" lang="en-US" sz="600" b="0" i="0" u="none" strike="noStrike" kern="0" cap="none" spc="0" normalizeH="0" baseline="0" noProof="0">
                  <a:ln>
                    <a:noFill/>
                  </a:ln>
                  <a:solidFill>
                    <a:srgbClr val="FFFFFF"/>
                  </a:solidFill>
                  <a:effectLst/>
                  <a:uLnTx/>
                  <a:uFillTx/>
                  <a:latin typeface="KPMG Bold"/>
                  <a:ea typeface="+mn-ea"/>
                  <a:cs typeface="+mn-cs"/>
                </a:endParaRPr>
              </a:p>
            </p:txBody>
          </p:sp>
          <p:sp>
            <p:nvSpPr>
              <p:cNvPr id="1080" name="Oval 1079">
                <a:extLst>
                  <a:ext uri="{FF2B5EF4-FFF2-40B4-BE49-F238E27FC236}">
                    <a16:creationId xmlns:a16="http://schemas.microsoft.com/office/drawing/2014/main" id="{F0E2E8B1-0051-C8EA-C219-7AA07E2567FF}"/>
                  </a:ext>
                </a:extLst>
              </p:cNvPr>
              <p:cNvSpPr>
                <a:spLocks/>
              </p:cNvSpPr>
              <p:nvPr/>
            </p:nvSpPr>
            <p:spPr>
              <a:xfrm rot="11606937">
                <a:off x="3986841" y="4105449"/>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80" name="Group 979">
              <a:extLst>
                <a:ext uri="{FF2B5EF4-FFF2-40B4-BE49-F238E27FC236}">
                  <a16:creationId xmlns:a16="http://schemas.microsoft.com/office/drawing/2014/main" id="{BBEDA188-8D72-C812-5E28-48927C281C6C}"/>
                </a:ext>
              </a:extLst>
            </p:cNvPr>
            <p:cNvGrpSpPr>
              <a:grpSpLocks/>
            </p:cNvGrpSpPr>
            <p:nvPr/>
          </p:nvGrpSpPr>
          <p:grpSpPr>
            <a:xfrm>
              <a:off x="945011" y="1809319"/>
              <a:ext cx="3077924" cy="3077924"/>
              <a:chOff x="3634495" y="1066045"/>
              <a:chExt cx="4935628" cy="4935628"/>
            </a:xfrm>
          </p:grpSpPr>
          <p:sp>
            <p:nvSpPr>
              <p:cNvPr id="1074" name="Freeform: Shape 255">
                <a:extLst>
                  <a:ext uri="{FF2B5EF4-FFF2-40B4-BE49-F238E27FC236}">
                    <a16:creationId xmlns:a16="http://schemas.microsoft.com/office/drawing/2014/main" id="{A7EA48D7-BC33-D46C-2E60-0681400DB19E}"/>
                  </a:ext>
                </a:extLst>
              </p:cNvPr>
              <p:cNvSpPr>
                <a:spLocks/>
              </p:cNvSpPr>
              <p:nvPr/>
            </p:nvSpPr>
            <p:spPr>
              <a:xfrm>
                <a:off x="4934567" y="1097266"/>
                <a:ext cx="2302083" cy="1250078"/>
              </a:xfrm>
              <a:custGeom>
                <a:avLst/>
                <a:gdLst>
                  <a:gd name="connsiteX0" fmla="*/ 2302084 w 2302083"/>
                  <a:gd name="connsiteY0" fmla="*/ 290898 h 1250078"/>
                  <a:gd name="connsiteX1" fmla="*/ 2053560 w 2302083"/>
                  <a:gd name="connsiteY1" fmla="*/ 726025 h 1250078"/>
                  <a:gd name="connsiteX2" fmla="*/ 2006194 w 2302083"/>
                  <a:gd name="connsiteY2" fmla="*/ 808895 h 1250078"/>
                  <a:gd name="connsiteX3" fmla="*/ 1757586 w 2302083"/>
                  <a:gd name="connsiteY3" fmla="*/ 1244190 h 1250078"/>
                  <a:gd name="connsiteX4" fmla="*/ 1159918 w 2302083"/>
                  <a:gd name="connsiteY4" fmla="*/ 1097381 h 1250078"/>
                  <a:gd name="connsiteX5" fmla="*/ 553079 w 2302083"/>
                  <a:gd name="connsiteY5" fmla="*/ 1250079 h 1250078"/>
                  <a:gd name="connsiteX6" fmla="*/ 300601 w 2302083"/>
                  <a:gd name="connsiteY6" fmla="*/ 817392 h 1250078"/>
                  <a:gd name="connsiteX7" fmla="*/ 252562 w 2302083"/>
                  <a:gd name="connsiteY7" fmla="*/ 735027 h 1250078"/>
                  <a:gd name="connsiteX8" fmla="*/ 0 w 2302083"/>
                  <a:gd name="connsiteY8" fmla="*/ 302256 h 1250078"/>
                  <a:gd name="connsiteX9" fmla="*/ 2302084 w 2302083"/>
                  <a:gd name="connsiteY9" fmla="*/ 290898 h 125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2083" h="1250078">
                    <a:moveTo>
                      <a:pt x="2302084" y="290898"/>
                    </a:moveTo>
                    <a:lnTo>
                      <a:pt x="2053560" y="726025"/>
                    </a:lnTo>
                    <a:lnTo>
                      <a:pt x="2006194" y="808895"/>
                    </a:lnTo>
                    <a:lnTo>
                      <a:pt x="1757586" y="1244190"/>
                    </a:lnTo>
                    <a:cubicBezTo>
                      <a:pt x="1573591" y="1148028"/>
                      <a:pt x="1367974" y="1097381"/>
                      <a:pt x="1159918" y="1097381"/>
                    </a:cubicBezTo>
                    <a:cubicBezTo>
                      <a:pt x="951861" y="1097381"/>
                      <a:pt x="740019" y="1150047"/>
                      <a:pt x="553079" y="1250079"/>
                    </a:cubicBezTo>
                    <a:lnTo>
                      <a:pt x="300601" y="817392"/>
                    </a:lnTo>
                    <a:lnTo>
                      <a:pt x="252562" y="735027"/>
                    </a:lnTo>
                    <a:lnTo>
                      <a:pt x="0" y="302256"/>
                    </a:lnTo>
                    <a:cubicBezTo>
                      <a:pt x="739430" y="-110071"/>
                      <a:pt x="1606571" y="-87608"/>
                      <a:pt x="2302084" y="290898"/>
                    </a:cubicBezTo>
                    <a:close/>
                  </a:path>
                </a:pathLst>
              </a:custGeom>
              <a:solidFill>
                <a:srgbClr val="1E49E2"/>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75" name="Freeform: Shape 256">
                <a:extLst>
                  <a:ext uri="{FF2B5EF4-FFF2-40B4-BE49-F238E27FC236}">
                    <a16:creationId xmlns:a16="http://schemas.microsoft.com/office/drawing/2014/main" id="{E830D2B9-7E4A-F1E4-6737-77CA2D528950}"/>
                  </a:ext>
                </a:extLst>
              </p:cNvPr>
              <p:cNvSpPr>
                <a:spLocks/>
              </p:cNvSpPr>
              <p:nvPr/>
            </p:nvSpPr>
            <p:spPr>
              <a:xfrm>
                <a:off x="5066990" y="1192643"/>
                <a:ext cx="2037490" cy="1029850"/>
              </a:xfrm>
              <a:custGeom>
                <a:avLst/>
                <a:gdLst>
                  <a:gd name="connsiteX0" fmla="*/ 0 w 2037490"/>
                  <a:gd name="connsiteY0" fmla="*/ 244570 h 1029850"/>
                  <a:gd name="connsiteX1" fmla="*/ 1026738 w 2037490"/>
                  <a:gd name="connsiteY1" fmla="*/ 0 h 1029850"/>
                  <a:gd name="connsiteX2" fmla="*/ 2037491 w 2037490"/>
                  <a:gd name="connsiteY2" fmla="*/ 234558 h 1029850"/>
                  <a:gd name="connsiteX3" fmla="*/ 1586379 w 2037490"/>
                  <a:gd name="connsiteY3" fmla="*/ 1024382 h 1029850"/>
                  <a:gd name="connsiteX4" fmla="*/ 1027495 w 2037490"/>
                  <a:gd name="connsiteY4" fmla="*/ 906598 h 1029850"/>
                  <a:gd name="connsiteX5" fmla="*/ 458263 w 2037490"/>
                  <a:gd name="connsiteY5" fmla="*/ 1029851 h 1029850"/>
                  <a:gd name="connsiteX6" fmla="*/ 84 w 2037490"/>
                  <a:gd name="connsiteY6" fmla="*/ 244570 h 102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490" h="1029850">
                    <a:moveTo>
                      <a:pt x="0" y="244570"/>
                    </a:moveTo>
                    <a:cubicBezTo>
                      <a:pt x="318605" y="84300"/>
                      <a:pt x="671452" y="0"/>
                      <a:pt x="1026738" y="0"/>
                    </a:cubicBezTo>
                    <a:cubicBezTo>
                      <a:pt x="1382024" y="0"/>
                      <a:pt x="1723765" y="80850"/>
                      <a:pt x="2037491" y="234558"/>
                    </a:cubicBezTo>
                    <a:lnTo>
                      <a:pt x="1586379" y="1024382"/>
                    </a:lnTo>
                    <a:cubicBezTo>
                      <a:pt x="1410797" y="947150"/>
                      <a:pt x="1219399" y="906598"/>
                      <a:pt x="1027495" y="906598"/>
                    </a:cubicBezTo>
                    <a:cubicBezTo>
                      <a:pt x="835592" y="906598"/>
                      <a:pt x="637042" y="949001"/>
                      <a:pt x="458263" y="1029851"/>
                    </a:cubicBezTo>
                    <a:lnTo>
                      <a:pt x="84" y="244570"/>
                    </a:lnTo>
                    <a:close/>
                  </a:path>
                </a:pathLst>
              </a:custGeom>
              <a:no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76" name="Oval 1075">
                <a:extLst>
                  <a:ext uri="{FF2B5EF4-FFF2-40B4-BE49-F238E27FC236}">
                    <a16:creationId xmlns:a16="http://schemas.microsoft.com/office/drawing/2014/main" id="{7D849F73-138A-E5B7-A4D5-9C03C00ECCE2}"/>
                  </a:ext>
                </a:extLst>
              </p:cNvPr>
              <p:cNvSpPr>
                <a:spLocks/>
              </p:cNvSpPr>
              <p:nvPr/>
            </p:nvSpPr>
            <p:spPr>
              <a:xfrm>
                <a:off x="3634495" y="1066045"/>
                <a:ext cx="4935628" cy="4935628"/>
              </a:xfrm>
              <a:prstGeom prst="ellipse">
                <a:avLst/>
              </a:prstGeom>
              <a:noFill/>
              <a:ln w="12700" cap="flat" cmpd="sng" algn="ctr">
                <a:noFill/>
                <a:prstDash val="solid"/>
                <a:miter lim="800000"/>
              </a:ln>
              <a:effectLst/>
            </p:spPr>
            <p:txBody>
              <a:bodyPr lIns="54610" tIns="54610" rIns="54610" bIns="54610" rtlCol="0" anchor="ctr">
                <a:prstTxWarp prst="textArchUp">
                  <a:avLst>
                    <a:gd name="adj" fmla="val 14464643"/>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KPMG Bold"/>
                    <a:ea typeface="+mn-ea"/>
                    <a:cs typeface="+mn-cs"/>
                  </a:rPr>
                  <a:t>Access</a:t>
                </a:r>
                <a:br>
                  <a:rPr kumimoji="0" lang="en-US" sz="1050" b="0" i="0" u="none" strike="noStrike" kern="0" cap="none" spc="0" normalizeH="0" baseline="0" noProof="0">
                    <a:ln>
                      <a:noFill/>
                    </a:ln>
                    <a:solidFill>
                      <a:srgbClr val="FFFFFF"/>
                    </a:solidFill>
                    <a:effectLst/>
                    <a:uLnTx/>
                    <a:uFillTx/>
                    <a:latin typeface="KPMG Bold"/>
                    <a:ea typeface="+mn-ea"/>
                    <a:cs typeface="+mn-cs"/>
                  </a:rPr>
                </a:br>
                <a:r>
                  <a:rPr kumimoji="0" lang="en-US" sz="1050" b="0" i="0" u="none" strike="noStrike" kern="0" cap="none" spc="0" normalizeH="0" baseline="0" noProof="0">
                    <a:ln>
                      <a:noFill/>
                    </a:ln>
                    <a:solidFill>
                      <a:srgbClr val="FFFFFF"/>
                    </a:solidFill>
                    <a:effectLst/>
                    <a:uLnTx/>
                    <a:uFillTx/>
                    <a:latin typeface="KPMG Bold"/>
                    <a:ea typeface="+mn-ea"/>
                    <a:cs typeface="+mn-cs"/>
                  </a:rPr>
                  <a:t>management</a:t>
                </a:r>
              </a:p>
            </p:txBody>
          </p:sp>
          <p:sp>
            <p:nvSpPr>
              <p:cNvPr id="1077" name="Oval 1076">
                <a:extLst>
                  <a:ext uri="{FF2B5EF4-FFF2-40B4-BE49-F238E27FC236}">
                    <a16:creationId xmlns:a16="http://schemas.microsoft.com/office/drawing/2014/main" id="{D65114D3-634F-BDCE-8966-AD5E8D45AA31}"/>
                  </a:ext>
                </a:extLst>
              </p:cNvPr>
              <p:cNvSpPr>
                <a:spLocks/>
              </p:cNvSpPr>
              <p:nvPr/>
            </p:nvSpPr>
            <p:spPr>
              <a:xfrm rot="18082453">
                <a:off x="6060762" y="1287417"/>
                <a:ext cx="77002" cy="77002"/>
              </a:xfrm>
              <a:prstGeom prst="ellipse">
                <a:avLst/>
              </a:prstGeom>
              <a:solidFill>
                <a:srgbClr val="1E49E2"/>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81" name="Group 980">
              <a:extLst>
                <a:ext uri="{FF2B5EF4-FFF2-40B4-BE49-F238E27FC236}">
                  <a16:creationId xmlns:a16="http://schemas.microsoft.com/office/drawing/2014/main" id="{9E5DB690-4D5F-75AB-28A4-24F1731890B3}"/>
                </a:ext>
              </a:extLst>
            </p:cNvPr>
            <p:cNvGrpSpPr>
              <a:grpSpLocks/>
            </p:cNvGrpSpPr>
            <p:nvPr/>
          </p:nvGrpSpPr>
          <p:grpSpPr>
            <a:xfrm>
              <a:off x="945011" y="1809319"/>
              <a:ext cx="3077924" cy="3077924"/>
              <a:chOff x="3634495" y="1066045"/>
              <a:chExt cx="4935628" cy="4935628"/>
            </a:xfrm>
          </p:grpSpPr>
          <p:sp>
            <p:nvSpPr>
              <p:cNvPr id="1070" name="Freeform: Shape 126">
                <a:extLst>
                  <a:ext uri="{FF2B5EF4-FFF2-40B4-BE49-F238E27FC236}">
                    <a16:creationId xmlns:a16="http://schemas.microsoft.com/office/drawing/2014/main" id="{54DD7668-2CA0-CDFE-BB36-20538C7A35E9}"/>
                  </a:ext>
                </a:extLst>
              </p:cNvPr>
              <p:cNvSpPr>
                <a:spLocks/>
              </p:cNvSpPr>
              <p:nvPr/>
            </p:nvSpPr>
            <p:spPr>
              <a:xfrm>
                <a:off x="6774939" y="1435446"/>
                <a:ext cx="1703910" cy="1957986"/>
              </a:xfrm>
              <a:custGeom>
                <a:avLst/>
                <a:gdLst>
                  <a:gd name="connsiteX0" fmla="*/ 1703910 w 1703910"/>
                  <a:gd name="connsiteY0" fmla="*/ 1955126 h 1957986"/>
                  <a:gd name="connsiteX1" fmla="*/ 1206106 w 1703910"/>
                  <a:gd name="connsiteY1" fmla="*/ 1956472 h 1957986"/>
                  <a:gd name="connsiteX2" fmla="*/ 1202572 w 1703910"/>
                  <a:gd name="connsiteY2" fmla="*/ 1956472 h 1957986"/>
                  <a:gd name="connsiteX3" fmla="*/ 1107167 w 1703910"/>
                  <a:gd name="connsiteY3" fmla="*/ 1956725 h 1957986"/>
                  <a:gd name="connsiteX4" fmla="*/ 609615 w 1703910"/>
                  <a:gd name="connsiteY4" fmla="*/ 1957987 h 1957986"/>
                  <a:gd name="connsiteX5" fmla="*/ 605240 w 1703910"/>
                  <a:gd name="connsiteY5" fmla="*/ 1957987 h 1957986"/>
                  <a:gd name="connsiteX6" fmla="*/ 432435 w 1703910"/>
                  <a:gd name="connsiteY6" fmla="*/ 1398346 h 1957986"/>
                  <a:gd name="connsiteX7" fmla="*/ 0 w 1703910"/>
                  <a:gd name="connsiteY7" fmla="*/ 953291 h 1957986"/>
                  <a:gd name="connsiteX8" fmla="*/ 248608 w 1703910"/>
                  <a:gd name="connsiteY8" fmla="*/ 517996 h 1957986"/>
                  <a:gd name="connsiteX9" fmla="*/ 296310 w 1703910"/>
                  <a:gd name="connsiteY9" fmla="*/ 434538 h 1957986"/>
                  <a:gd name="connsiteX10" fmla="*/ 544498 w 1703910"/>
                  <a:gd name="connsiteY10" fmla="*/ 0 h 1957986"/>
                  <a:gd name="connsiteX11" fmla="*/ 1379921 w 1703910"/>
                  <a:gd name="connsiteY11" fmla="*/ 845435 h 1957986"/>
                  <a:gd name="connsiteX12" fmla="*/ 1703910 w 1703910"/>
                  <a:gd name="connsiteY12" fmla="*/ 1955126 h 195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3910" h="1957986">
                    <a:moveTo>
                      <a:pt x="1703910" y="1955126"/>
                    </a:moveTo>
                    <a:lnTo>
                      <a:pt x="1206106" y="1956472"/>
                    </a:lnTo>
                    <a:lnTo>
                      <a:pt x="1202572" y="1956472"/>
                    </a:lnTo>
                    <a:lnTo>
                      <a:pt x="1107167" y="1956725"/>
                    </a:lnTo>
                    <a:lnTo>
                      <a:pt x="609615" y="1957987"/>
                    </a:lnTo>
                    <a:lnTo>
                      <a:pt x="605240" y="1957987"/>
                    </a:lnTo>
                    <a:cubicBezTo>
                      <a:pt x="591611" y="1761877"/>
                      <a:pt x="532467" y="1570057"/>
                      <a:pt x="432435" y="1398346"/>
                    </a:cubicBezTo>
                    <a:cubicBezTo>
                      <a:pt x="326345" y="1216454"/>
                      <a:pt x="177433" y="1063419"/>
                      <a:pt x="0" y="953291"/>
                    </a:cubicBezTo>
                    <a:lnTo>
                      <a:pt x="248608" y="517996"/>
                    </a:lnTo>
                    <a:lnTo>
                      <a:pt x="296310" y="434538"/>
                    </a:lnTo>
                    <a:lnTo>
                      <a:pt x="544498" y="0"/>
                    </a:lnTo>
                    <a:cubicBezTo>
                      <a:pt x="879088" y="199728"/>
                      <a:pt x="1169340" y="484680"/>
                      <a:pt x="1379921" y="845435"/>
                    </a:cubicBezTo>
                    <a:cubicBezTo>
                      <a:pt x="1584360" y="1195842"/>
                      <a:pt x="1689608" y="1576535"/>
                      <a:pt x="1703910" y="1955126"/>
                    </a:cubicBezTo>
                    <a:close/>
                  </a:path>
                </a:pathLst>
              </a:custGeom>
              <a:solidFill>
                <a:srgbClr val="1E49E2"/>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71" name="Freeform: Shape 428">
                <a:extLst>
                  <a:ext uri="{FF2B5EF4-FFF2-40B4-BE49-F238E27FC236}">
                    <a16:creationId xmlns:a16="http://schemas.microsoft.com/office/drawing/2014/main" id="{5150D6D6-4E8A-B882-F5DB-79D06E686C4E}"/>
                  </a:ext>
                </a:extLst>
              </p:cNvPr>
              <p:cNvSpPr>
                <a:spLocks/>
              </p:cNvSpPr>
              <p:nvPr/>
            </p:nvSpPr>
            <p:spPr>
              <a:xfrm>
                <a:off x="6901809" y="1568962"/>
                <a:ext cx="1475746" cy="1728897"/>
              </a:xfrm>
              <a:custGeom>
                <a:avLst/>
                <a:gdLst>
                  <a:gd name="connsiteX0" fmla="*/ 564352 w 1475746"/>
                  <a:gd name="connsiteY0" fmla="*/ 1728813 h 1728897"/>
                  <a:gd name="connsiteX1" fmla="*/ 387929 w 1475746"/>
                  <a:gd name="connsiteY1" fmla="*/ 1216706 h 1728897"/>
                  <a:gd name="connsiteX2" fmla="*/ 0 w 1475746"/>
                  <a:gd name="connsiteY2" fmla="*/ 789824 h 1728897"/>
                  <a:gd name="connsiteX3" fmla="*/ 204523 w 1475746"/>
                  <a:gd name="connsiteY3" fmla="*/ 431677 h 1728897"/>
                  <a:gd name="connsiteX4" fmla="*/ 451112 w 1475746"/>
                  <a:gd name="connsiteY4" fmla="*/ 0 h 1728897"/>
                  <a:gd name="connsiteX5" fmla="*/ 1170602 w 1475746"/>
                  <a:gd name="connsiteY5" fmla="*/ 759958 h 1728897"/>
                  <a:gd name="connsiteX6" fmla="*/ 1475747 w 1475746"/>
                  <a:gd name="connsiteY6" fmla="*/ 1726457 h 1728897"/>
                  <a:gd name="connsiteX7" fmla="*/ 979961 w 1475746"/>
                  <a:gd name="connsiteY7" fmla="*/ 1727804 h 1728897"/>
                  <a:gd name="connsiteX8" fmla="*/ 564269 w 1475746"/>
                  <a:gd name="connsiteY8" fmla="*/ 1728897 h 172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746" h="1728897">
                    <a:moveTo>
                      <a:pt x="564352" y="1728813"/>
                    </a:moveTo>
                    <a:cubicBezTo>
                      <a:pt x="539870" y="1549529"/>
                      <a:pt x="479632" y="1374116"/>
                      <a:pt x="387929" y="1216706"/>
                    </a:cubicBezTo>
                    <a:cubicBezTo>
                      <a:pt x="290001" y="1048780"/>
                      <a:pt x="156989" y="902728"/>
                      <a:pt x="0" y="789824"/>
                    </a:cubicBezTo>
                    <a:lnTo>
                      <a:pt x="204523" y="431677"/>
                    </a:lnTo>
                    <a:lnTo>
                      <a:pt x="451112" y="0"/>
                    </a:lnTo>
                    <a:cubicBezTo>
                      <a:pt x="744478" y="192829"/>
                      <a:pt x="991992" y="453888"/>
                      <a:pt x="1170602" y="759958"/>
                    </a:cubicBezTo>
                    <a:cubicBezTo>
                      <a:pt x="1343240" y="1055931"/>
                      <a:pt x="1447899" y="1388082"/>
                      <a:pt x="1475747" y="1726457"/>
                    </a:cubicBezTo>
                    <a:lnTo>
                      <a:pt x="979961" y="1727804"/>
                    </a:lnTo>
                    <a:lnTo>
                      <a:pt x="564269" y="1728897"/>
                    </a:lnTo>
                    <a:close/>
                  </a:path>
                </a:pathLst>
              </a:custGeom>
              <a:no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72" name="Oval 1071">
                <a:extLst>
                  <a:ext uri="{FF2B5EF4-FFF2-40B4-BE49-F238E27FC236}">
                    <a16:creationId xmlns:a16="http://schemas.microsoft.com/office/drawing/2014/main" id="{9A7FF061-DF41-41AD-934F-53A1F3925343}"/>
                  </a:ext>
                </a:extLst>
              </p:cNvPr>
              <p:cNvSpPr>
                <a:spLocks/>
              </p:cNvSpPr>
              <p:nvPr/>
            </p:nvSpPr>
            <p:spPr>
              <a:xfrm rot="3540549">
                <a:off x="3634495" y="1066045"/>
                <a:ext cx="4935628" cy="4935628"/>
              </a:xfrm>
              <a:prstGeom prst="ellipse">
                <a:avLst/>
              </a:prstGeom>
              <a:noFill/>
              <a:ln w="12700" cap="flat" cmpd="sng" algn="ctr">
                <a:noFill/>
                <a:prstDash val="solid"/>
                <a:miter lim="800000"/>
              </a:ln>
              <a:effectLst/>
            </p:spPr>
            <p:txBody>
              <a:bodyPr lIns="54610" tIns="54610" rIns="54610" bIns="54610" rtlCol="0" anchor="ctr">
                <a:prstTxWarp prst="textArchUp">
                  <a:avLst>
                    <a:gd name="adj" fmla="val 14464643"/>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KPMG Bold"/>
                    <a:ea typeface="+mn-ea"/>
                    <a:cs typeface="+mn-cs"/>
                  </a:rPr>
                  <a:t>Privileged  access </a:t>
                </a:r>
                <a:br>
                  <a:rPr kumimoji="0" lang="en-US" sz="1050" b="0" i="0" u="none" strike="noStrike" kern="0" cap="none" spc="0" normalizeH="0" baseline="0" noProof="0">
                    <a:ln>
                      <a:noFill/>
                    </a:ln>
                    <a:solidFill>
                      <a:srgbClr val="FFFFFF"/>
                    </a:solidFill>
                    <a:effectLst/>
                    <a:uLnTx/>
                    <a:uFillTx/>
                    <a:latin typeface="KPMG Bold"/>
                    <a:ea typeface="+mn-ea"/>
                    <a:cs typeface="+mn-cs"/>
                  </a:rPr>
                </a:br>
                <a:r>
                  <a:rPr kumimoji="0" lang="en-US" sz="1050" b="0" i="0" u="none" strike="noStrike" kern="0" cap="none" spc="0" normalizeH="0" baseline="0" noProof="0">
                    <a:ln>
                      <a:noFill/>
                    </a:ln>
                    <a:solidFill>
                      <a:srgbClr val="FFFFFF"/>
                    </a:solidFill>
                    <a:effectLst/>
                    <a:uLnTx/>
                    <a:uFillTx/>
                    <a:latin typeface="KPMG Bold"/>
                    <a:ea typeface="+mn-ea"/>
                    <a:cs typeface="+mn-cs"/>
                  </a:rPr>
                  <a:t>management</a:t>
                </a:r>
              </a:p>
            </p:txBody>
          </p:sp>
          <p:sp>
            <p:nvSpPr>
              <p:cNvPr id="1073" name="Oval 1072">
                <a:extLst>
                  <a:ext uri="{FF2B5EF4-FFF2-40B4-BE49-F238E27FC236}">
                    <a16:creationId xmlns:a16="http://schemas.microsoft.com/office/drawing/2014/main" id="{95B067F2-2263-AC9B-EFE0-1D54D8D37A6C}"/>
                  </a:ext>
                </a:extLst>
              </p:cNvPr>
              <p:cNvSpPr>
                <a:spLocks/>
              </p:cNvSpPr>
              <p:nvPr/>
            </p:nvSpPr>
            <p:spPr>
              <a:xfrm>
                <a:off x="7920357" y="2327859"/>
                <a:ext cx="77002" cy="77002"/>
              </a:xfrm>
              <a:prstGeom prst="ellipse">
                <a:avLst/>
              </a:prstGeom>
              <a:solidFill>
                <a:srgbClr val="1E49E2"/>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82" name="Group 981">
              <a:extLst>
                <a:ext uri="{FF2B5EF4-FFF2-40B4-BE49-F238E27FC236}">
                  <a16:creationId xmlns:a16="http://schemas.microsoft.com/office/drawing/2014/main" id="{15D283B2-8502-FDDB-1873-C5975FFEF5D4}"/>
                </a:ext>
              </a:extLst>
            </p:cNvPr>
            <p:cNvGrpSpPr>
              <a:grpSpLocks/>
            </p:cNvGrpSpPr>
            <p:nvPr/>
          </p:nvGrpSpPr>
          <p:grpSpPr>
            <a:xfrm>
              <a:off x="941077" y="1809319"/>
              <a:ext cx="3077924" cy="3077924"/>
              <a:chOff x="3628186" y="1066046"/>
              <a:chExt cx="4935628" cy="4935628"/>
            </a:xfrm>
          </p:grpSpPr>
          <p:sp>
            <p:nvSpPr>
              <p:cNvPr id="1066" name="Freeform: Shape 433">
                <a:extLst>
                  <a:ext uri="{FF2B5EF4-FFF2-40B4-BE49-F238E27FC236}">
                    <a16:creationId xmlns:a16="http://schemas.microsoft.com/office/drawing/2014/main" id="{FB11B4B9-0CE5-BB97-C74B-17EFA171CB36}"/>
                  </a:ext>
                </a:extLst>
              </p:cNvPr>
              <p:cNvSpPr>
                <a:spLocks/>
              </p:cNvSpPr>
              <p:nvPr/>
            </p:nvSpPr>
            <p:spPr>
              <a:xfrm>
                <a:off x="3711046" y="1447645"/>
                <a:ext cx="1694235" cy="1955546"/>
              </a:xfrm>
              <a:custGeom>
                <a:avLst/>
                <a:gdLst>
                  <a:gd name="connsiteX0" fmla="*/ 1694235 w 1694235"/>
                  <a:gd name="connsiteY0" fmla="*/ 947823 h 1955546"/>
                  <a:gd name="connsiteX1" fmla="*/ 1260202 w 1694235"/>
                  <a:gd name="connsiteY1" fmla="*/ 1405665 h 1955546"/>
                  <a:gd name="connsiteX2" fmla="*/ 1098586 w 1694235"/>
                  <a:gd name="connsiteY2" fmla="*/ 1952686 h 1955546"/>
                  <a:gd name="connsiteX3" fmla="*/ 1097072 w 1694235"/>
                  <a:gd name="connsiteY3" fmla="*/ 1952686 h 1955546"/>
                  <a:gd name="connsiteX4" fmla="*/ 596827 w 1694235"/>
                  <a:gd name="connsiteY4" fmla="*/ 1953948 h 1955546"/>
                  <a:gd name="connsiteX5" fmla="*/ 501338 w 1694235"/>
                  <a:gd name="connsiteY5" fmla="*/ 1954201 h 1955546"/>
                  <a:gd name="connsiteX6" fmla="*/ 500665 w 1694235"/>
                  <a:gd name="connsiteY6" fmla="*/ 1954201 h 1955546"/>
                  <a:gd name="connsiteX7" fmla="*/ 0 w 1694235"/>
                  <a:gd name="connsiteY7" fmla="*/ 1955547 h 1955546"/>
                  <a:gd name="connsiteX8" fmla="*/ 1141157 w 1694235"/>
                  <a:gd name="connsiteY8" fmla="*/ 0 h 1955546"/>
                  <a:gd name="connsiteX9" fmla="*/ 1393634 w 1694235"/>
                  <a:gd name="connsiteY9" fmla="*/ 432687 h 1955546"/>
                  <a:gd name="connsiteX10" fmla="*/ 1441758 w 1694235"/>
                  <a:gd name="connsiteY10" fmla="*/ 515136 h 1955546"/>
                  <a:gd name="connsiteX11" fmla="*/ 1694235 w 1694235"/>
                  <a:gd name="connsiteY11" fmla="*/ 947823 h 195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4235" h="1955546">
                    <a:moveTo>
                      <a:pt x="1694235" y="947823"/>
                    </a:moveTo>
                    <a:cubicBezTo>
                      <a:pt x="1513606" y="1062325"/>
                      <a:pt x="1364189" y="1219735"/>
                      <a:pt x="1260202" y="1405665"/>
                    </a:cubicBezTo>
                    <a:cubicBezTo>
                      <a:pt x="1166228" y="1573591"/>
                      <a:pt x="1111038" y="1761119"/>
                      <a:pt x="1098586" y="1952686"/>
                    </a:cubicBezTo>
                    <a:lnTo>
                      <a:pt x="1097072" y="1952686"/>
                    </a:lnTo>
                    <a:lnTo>
                      <a:pt x="596827" y="1953948"/>
                    </a:lnTo>
                    <a:lnTo>
                      <a:pt x="501338" y="1954201"/>
                    </a:lnTo>
                    <a:lnTo>
                      <a:pt x="500665" y="1954201"/>
                    </a:lnTo>
                    <a:lnTo>
                      <a:pt x="0" y="1955547"/>
                    </a:lnTo>
                    <a:cubicBezTo>
                      <a:pt x="26249" y="1179100"/>
                      <a:pt x="431509" y="432855"/>
                      <a:pt x="1141157" y="0"/>
                    </a:cubicBezTo>
                    <a:lnTo>
                      <a:pt x="1393634" y="432687"/>
                    </a:lnTo>
                    <a:lnTo>
                      <a:pt x="1441758" y="515136"/>
                    </a:lnTo>
                    <a:lnTo>
                      <a:pt x="1694235" y="947823"/>
                    </a:lnTo>
                    <a:close/>
                  </a:path>
                </a:pathLst>
              </a:custGeom>
              <a:solidFill>
                <a:srgbClr val="1E49E2"/>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67" name="Freeform: Shape 434">
                <a:extLst>
                  <a:ext uri="{FF2B5EF4-FFF2-40B4-BE49-F238E27FC236}">
                    <a16:creationId xmlns:a16="http://schemas.microsoft.com/office/drawing/2014/main" id="{19749024-C91D-275C-E545-87A27D955BA0}"/>
                  </a:ext>
                </a:extLst>
              </p:cNvPr>
              <p:cNvSpPr>
                <a:spLocks/>
              </p:cNvSpPr>
              <p:nvPr/>
            </p:nvSpPr>
            <p:spPr>
              <a:xfrm>
                <a:off x="3811836" y="1581498"/>
                <a:ext cx="1466323" cy="1726036"/>
              </a:xfrm>
              <a:custGeom>
                <a:avLst/>
                <a:gdLst>
                  <a:gd name="connsiteX0" fmla="*/ 0 w 1466323"/>
                  <a:gd name="connsiteY0" fmla="*/ 1726037 h 1726036"/>
                  <a:gd name="connsiteX1" fmla="*/ 1008061 w 1466323"/>
                  <a:gd name="connsiteY1" fmla="*/ 0 h 1726036"/>
                  <a:gd name="connsiteX2" fmla="*/ 1466324 w 1466323"/>
                  <a:gd name="connsiteY2" fmla="*/ 785281 h 1726036"/>
                  <a:gd name="connsiteX3" fmla="*/ 1076207 w 1466323"/>
                  <a:gd name="connsiteY3" fmla="*/ 1225203 h 1726036"/>
                  <a:gd name="connsiteX4" fmla="*/ 911394 w 1466323"/>
                  <a:gd name="connsiteY4" fmla="*/ 1723597 h 1726036"/>
                  <a:gd name="connsiteX5" fmla="*/ 84 w 1466323"/>
                  <a:gd name="connsiteY5" fmla="*/ 1725953 h 17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323" h="1726036">
                    <a:moveTo>
                      <a:pt x="0" y="1726037"/>
                    </a:moveTo>
                    <a:cubicBezTo>
                      <a:pt x="53676" y="1024550"/>
                      <a:pt x="423769" y="391042"/>
                      <a:pt x="1008061" y="0"/>
                    </a:cubicBezTo>
                    <a:lnTo>
                      <a:pt x="1466324" y="785281"/>
                    </a:lnTo>
                    <a:cubicBezTo>
                      <a:pt x="1306390" y="902308"/>
                      <a:pt x="1172537" y="1052903"/>
                      <a:pt x="1076207" y="1225203"/>
                    </a:cubicBezTo>
                    <a:cubicBezTo>
                      <a:pt x="990562" y="1378322"/>
                      <a:pt x="934194" y="1549025"/>
                      <a:pt x="911394" y="1723597"/>
                    </a:cubicBezTo>
                    <a:lnTo>
                      <a:pt x="84" y="1725953"/>
                    </a:lnTo>
                    <a:close/>
                  </a:path>
                </a:pathLst>
              </a:custGeom>
              <a:no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68" name="Oval 1067">
                <a:extLst>
                  <a:ext uri="{FF2B5EF4-FFF2-40B4-BE49-F238E27FC236}">
                    <a16:creationId xmlns:a16="http://schemas.microsoft.com/office/drawing/2014/main" id="{30ABEC94-42D8-FEFC-D2F9-706B353ED48F}"/>
                  </a:ext>
                </a:extLst>
              </p:cNvPr>
              <p:cNvSpPr>
                <a:spLocks/>
              </p:cNvSpPr>
              <p:nvPr/>
            </p:nvSpPr>
            <p:spPr>
              <a:xfrm rot="18094465">
                <a:off x="3628186" y="1066046"/>
                <a:ext cx="4935628" cy="4935628"/>
              </a:xfrm>
              <a:prstGeom prst="ellipse">
                <a:avLst/>
              </a:prstGeom>
              <a:noFill/>
              <a:ln w="12700" cap="flat" cmpd="sng" algn="ctr">
                <a:noFill/>
                <a:prstDash val="solid"/>
                <a:miter lim="800000"/>
              </a:ln>
              <a:effectLst/>
            </p:spPr>
            <p:txBody>
              <a:bodyPr lIns="54610" tIns="54610" rIns="54610" bIns="54610" rtlCol="0" anchor="ctr">
                <a:prstTxWarp prst="textArchUp">
                  <a:avLst>
                    <a:gd name="adj" fmla="val 14464643"/>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KPMG Bold"/>
                    <a:ea typeface="+mn-ea"/>
                    <a:cs typeface="+mn-cs"/>
                  </a:rPr>
                  <a:t>Identity </a:t>
                </a:r>
                <a:br>
                  <a:rPr kumimoji="0" lang="en-US" sz="1050" b="0" i="0" u="none" strike="noStrike" kern="0" cap="none" spc="0" normalizeH="0" baseline="0" noProof="0">
                    <a:ln>
                      <a:noFill/>
                    </a:ln>
                    <a:solidFill>
                      <a:srgbClr val="FFFFFF"/>
                    </a:solidFill>
                    <a:effectLst/>
                    <a:uLnTx/>
                    <a:uFillTx/>
                    <a:latin typeface="KPMG Bold"/>
                    <a:ea typeface="+mn-ea"/>
                    <a:cs typeface="+mn-cs"/>
                  </a:rPr>
                </a:br>
                <a:r>
                  <a:rPr kumimoji="0" lang="en-US" sz="1050" b="0" i="0" u="none" strike="noStrike" kern="0" cap="none" spc="0" normalizeH="0" baseline="0" noProof="0">
                    <a:ln>
                      <a:noFill/>
                    </a:ln>
                    <a:solidFill>
                      <a:srgbClr val="FFFFFF"/>
                    </a:solidFill>
                    <a:effectLst/>
                    <a:uLnTx/>
                    <a:uFillTx/>
                    <a:latin typeface="KPMG Bold"/>
                    <a:ea typeface="+mn-ea"/>
                    <a:cs typeface="+mn-cs"/>
                  </a:rPr>
                  <a:t>governance</a:t>
                </a:r>
              </a:p>
            </p:txBody>
          </p:sp>
          <p:sp>
            <p:nvSpPr>
              <p:cNvPr id="1069" name="Oval 1068">
                <a:extLst>
                  <a:ext uri="{FF2B5EF4-FFF2-40B4-BE49-F238E27FC236}">
                    <a16:creationId xmlns:a16="http://schemas.microsoft.com/office/drawing/2014/main" id="{135D8AA9-6116-6903-376D-647225A9ADF6}"/>
                  </a:ext>
                </a:extLst>
              </p:cNvPr>
              <p:cNvSpPr>
                <a:spLocks/>
              </p:cNvSpPr>
              <p:nvPr/>
            </p:nvSpPr>
            <p:spPr>
              <a:xfrm rot="14540076">
                <a:off x="4200796" y="2341292"/>
                <a:ext cx="77002" cy="77002"/>
              </a:xfrm>
              <a:prstGeom prst="ellipse">
                <a:avLst/>
              </a:prstGeom>
              <a:solidFill>
                <a:srgbClr val="1E49E2"/>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83" name="Group 982">
              <a:extLst>
                <a:ext uri="{FF2B5EF4-FFF2-40B4-BE49-F238E27FC236}">
                  <a16:creationId xmlns:a16="http://schemas.microsoft.com/office/drawing/2014/main" id="{1E494D92-8F76-DABA-6D37-01EA0710305A}"/>
                </a:ext>
              </a:extLst>
            </p:cNvPr>
            <p:cNvGrpSpPr>
              <a:grpSpLocks/>
            </p:cNvGrpSpPr>
            <p:nvPr/>
          </p:nvGrpSpPr>
          <p:grpSpPr>
            <a:xfrm>
              <a:off x="944982" y="1806541"/>
              <a:ext cx="3077924" cy="3077924"/>
              <a:chOff x="3634448" y="1061590"/>
              <a:chExt cx="4935628" cy="4935628"/>
            </a:xfrm>
          </p:grpSpPr>
          <p:sp>
            <p:nvSpPr>
              <p:cNvPr id="1062" name="Freeform: Shape 438">
                <a:extLst>
                  <a:ext uri="{FF2B5EF4-FFF2-40B4-BE49-F238E27FC236}">
                    <a16:creationId xmlns:a16="http://schemas.microsoft.com/office/drawing/2014/main" id="{70430F01-1A48-9204-79DD-ED8F8DAE993B}"/>
                  </a:ext>
                </a:extLst>
              </p:cNvPr>
              <p:cNvSpPr>
                <a:spLocks/>
              </p:cNvSpPr>
              <p:nvPr/>
            </p:nvSpPr>
            <p:spPr>
              <a:xfrm>
                <a:off x="7167832" y="3485977"/>
                <a:ext cx="1314477" cy="1364440"/>
              </a:xfrm>
              <a:custGeom>
                <a:avLst/>
                <a:gdLst>
                  <a:gd name="connsiteX0" fmla="*/ 813465 w 1314477"/>
                  <a:gd name="connsiteY0" fmla="*/ 1346 h 1364440"/>
                  <a:gd name="connsiteX1" fmla="*/ 811951 w 1314477"/>
                  <a:gd name="connsiteY1" fmla="*/ 1346 h 1364440"/>
                  <a:gd name="connsiteX2" fmla="*/ 718060 w 1314477"/>
                  <a:gd name="connsiteY2" fmla="*/ 1599 h 1364440"/>
                  <a:gd name="connsiteX3" fmla="*/ 217059 w 1314477"/>
                  <a:gd name="connsiteY3" fmla="*/ 2860 h 1364440"/>
                  <a:gd name="connsiteX4" fmla="*/ 216386 w 1314477"/>
                  <a:gd name="connsiteY4" fmla="*/ 46441 h 1364440"/>
                  <a:gd name="connsiteX5" fmla="*/ 214535 w 1314477"/>
                  <a:gd name="connsiteY5" fmla="*/ 86403 h 1364440"/>
                  <a:gd name="connsiteX6" fmla="*/ 0 w 1314477"/>
                  <a:gd name="connsiteY6" fmla="*/ 721510 h 1364440"/>
                  <a:gd name="connsiteX7" fmla="*/ 406186 w 1314477"/>
                  <a:gd name="connsiteY7" fmla="*/ 1015043 h 1364440"/>
                  <a:gd name="connsiteX8" fmla="*/ 483587 w 1314477"/>
                  <a:gd name="connsiteY8" fmla="*/ 1070907 h 1364440"/>
                  <a:gd name="connsiteX9" fmla="*/ 889856 w 1314477"/>
                  <a:gd name="connsiteY9" fmla="*/ 1364441 h 1364440"/>
                  <a:gd name="connsiteX10" fmla="*/ 1313289 w 1314477"/>
                  <a:gd name="connsiteY10" fmla="*/ 81271 h 1364440"/>
                  <a:gd name="connsiteX11" fmla="*/ 1314467 w 1314477"/>
                  <a:gd name="connsiteY11" fmla="*/ 0 h 1364440"/>
                  <a:gd name="connsiteX12" fmla="*/ 813465 w 1314477"/>
                  <a:gd name="connsiteY12" fmla="*/ 1346 h 13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4477" h="1364440">
                    <a:moveTo>
                      <a:pt x="813465" y="1346"/>
                    </a:moveTo>
                    <a:lnTo>
                      <a:pt x="811951" y="1346"/>
                    </a:lnTo>
                    <a:lnTo>
                      <a:pt x="718060" y="1599"/>
                    </a:lnTo>
                    <a:lnTo>
                      <a:pt x="217059" y="2860"/>
                    </a:lnTo>
                    <a:cubicBezTo>
                      <a:pt x="217059" y="23220"/>
                      <a:pt x="216386" y="46441"/>
                      <a:pt x="216386" y="46441"/>
                    </a:cubicBezTo>
                    <a:lnTo>
                      <a:pt x="214535" y="86403"/>
                    </a:lnTo>
                    <a:cubicBezTo>
                      <a:pt x="200233" y="311622"/>
                      <a:pt x="125608" y="533056"/>
                      <a:pt x="0" y="721510"/>
                    </a:cubicBezTo>
                    <a:lnTo>
                      <a:pt x="406186" y="1015043"/>
                    </a:lnTo>
                    <a:lnTo>
                      <a:pt x="483587" y="1070907"/>
                    </a:lnTo>
                    <a:lnTo>
                      <a:pt x="889856" y="1364441"/>
                    </a:lnTo>
                    <a:cubicBezTo>
                      <a:pt x="1148728" y="990141"/>
                      <a:pt x="1298819" y="544834"/>
                      <a:pt x="1313289" y="81271"/>
                    </a:cubicBezTo>
                    <a:cubicBezTo>
                      <a:pt x="1314130" y="54265"/>
                      <a:pt x="1314551" y="27174"/>
                      <a:pt x="1314467" y="0"/>
                    </a:cubicBezTo>
                    <a:lnTo>
                      <a:pt x="813465" y="1346"/>
                    </a:lnTo>
                    <a:close/>
                  </a:path>
                </a:pathLst>
              </a:custGeom>
              <a:solidFill>
                <a:srgbClr val="7213EA"/>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63" name="Freeform: Shape 439">
                <a:extLst>
                  <a:ext uri="{FF2B5EF4-FFF2-40B4-BE49-F238E27FC236}">
                    <a16:creationId xmlns:a16="http://schemas.microsoft.com/office/drawing/2014/main" id="{2FFE9B09-FAD1-E847-2520-17AEE02BCD10}"/>
                  </a:ext>
                </a:extLst>
              </p:cNvPr>
              <p:cNvSpPr>
                <a:spLocks/>
              </p:cNvSpPr>
              <p:nvPr/>
            </p:nvSpPr>
            <p:spPr>
              <a:xfrm>
                <a:off x="7295627" y="3581718"/>
                <a:ext cx="1089500" cy="1133248"/>
              </a:xfrm>
              <a:custGeom>
                <a:avLst/>
                <a:gdLst>
                  <a:gd name="connsiteX0" fmla="*/ 411654 w 1089500"/>
                  <a:gd name="connsiteY0" fmla="*/ 897849 h 1133248"/>
                  <a:gd name="connsiteX1" fmla="*/ 334169 w 1089500"/>
                  <a:gd name="connsiteY1" fmla="*/ 841986 h 1133248"/>
                  <a:gd name="connsiteX2" fmla="*/ 0 w 1089500"/>
                  <a:gd name="connsiteY2" fmla="*/ 600529 h 1133248"/>
                  <a:gd name="connsiteX3" fmla="*/ 181555 w 1089500"/>
                  <a:gd name="connsiteY3" fmla="*/ 2356 h 1133248"/>
                  <a:gd name="connsiteX4" fmla="*/ 685670 w 1089500"/>
                  <a:gd name="connsiteY4" fmla="*/ 1094 h 1133248"/>
                  <a:gd name="connsiteX5" fmla="*/ 1089500 w 1089500"/>
                  <a:gd name="connsiteY5" fmla="*/ 0 h 1133248"/>
                  <a:gd name="connsiteX6" fmla="*/ 737326 w 1089500"/>
                  <a:gd name="connsiteY6" fmla="*/ 1133248 h 1133248"/>
                  <a:gd name="connsiteX7" fmla="*/ 411654 w 1089500"/>
                  <a:gd name="connsiteY7" fmla="*/ 897933 h 113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500" h="1133248">
                    <a:moveTo>
                      <a:pt x="411654" y="897849"/>
                    </a:moveTo>
                    <a:lnTo>
                      <a:pt x="334169" y="841986"/>
                    </a:lnTo>
                    <a:lnTo>
                      <a:pt x="0" y="600529"/>
                    </a:lnTo>
                    <a:cubicBezTo>
                      <a:pt x="104912" y="417880"/>
                      <a:pt x="167337" y="212936"/>
                      <a:pt x="181555" y="2356"/>
                    </a:cubicBezTo>
                    <a:lnTo>
                      <a:pt x="685670" y="1094"/>
                    </a:lnTo>
                    <a:lnTo>
                      <a:pt x="1089500" y="0"/>
                    </a:lnTo>
                    <a:cubicBezTo>
                      <a:pt x="1073851" y="402736"/>
                      <a:pt x="952618" y="792180"/>
                      <a:pt x="737326" y="1133248"/>
                    </a:cubicBezTo>
                    <a:lnTo>
                      <a:pt x="411654" y="897933"/>
                    </a:lnTo>
                    <a:close/>
                  </a:path>
                </a:pathLst>
              </a:custGeom>
              <a:no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64" name="Oval 1063">
                <a:extLst>
                  <a:ext uri="{FF2B5EF4-FFF2-40B4-BE49-F238E27FC236}">
                    <a16:creationId xmlns:a16="http://schemas.microsoft.com/office/drawing/2014/main" id="{A1F44B46-5075-FC3E-DA5A-FC7182156037}"/>
                  </a:ext>
                </a:extLst>
              </p:cNvPr>
              <p:cNvSpPr>
                <a:spLocks/>
              </p:cNvSpPr>
              <p:nvPr/>
            </p:nvSpPr>
            <p:spPr>
              <a:xfrm rot="17150452">
                <a:off x="3634448" y="1061590"/>
                <a:ext cx="4935628" cy="4935628"/>
              </a:xfrm>
              <a:prstGeom prst="ellipse">
                <a:avLst/>
              </a:prstGeom>
              <a:noFill/>
              <a:ln w="12700" cap="flat" cmpd="sng" algn="ctr">
                <a:noFill/>
                <a:prstDash val="solid"/>
                <a:miter lim="800000"/>
              </a:ln>
              <a:effectLst/>
            </p:spPr>
            <p:txBody>
              <a:bodyPr lIns="54610" tIns="54610" rIns="54610" bIns="54610" rtlCol="0" anchor="ctr">
                <a:prstTxWarp prst="textArchDown">
                  <a:avLst>
                    <a:gd name="adj" fmla="val 4278041"/>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KPMG Bold"/>
                    <a:ea typeface="+mn-ea"/>
                    <a:cs typeface="+mn-cs"/>
                  </a:rPr>
                  <a:t>Technical </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KPMG Bold"/>
                    <a:ea typeface="+mn-ea"/>
                    <a:cs typeface="+mn-cs"/>
                  </a:rPr>
                  <a:t>enhancements</a:t>
                </a:r>
              </a:p>
            </p:txBody>
          </p:sp>
          <p:sp>
            <p:nvSpPr>
              <p:cNvPr id="1065" name="Oval 1064">
                <a:extLst>
                  <a:ext uri="{FF2B5EF4-FFF2-40B4-BE49-F238E27FC236}">
                    <a16:creationId xmlns:a16="http://schemas.microsoft.com/office/drawing/2014/main" id="{9AC54643-1949-F4BA-8BB9-9C177061EFFF}"/>
                  </a:ext>
                </a:extLst>
              </p:cNvPr>
              <p:cNvSpPr>
                <a:spLocks/>
              </p:cNvSpPr>
              <p:nvPr/>
            </p:nvSpPr>
            <p:spPr>
              <a:xfrm rot="2879223">
                <a:off x="8137054" y="4095737"/>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84" name="Group 983">
              <a:extLst>
                <a:ext uri="{FF2B5EF4-FFF2-40B4-BE49-F238E27FC236}">
                  <a16:creationId xmlns:a16="http://schemas.microsoft.com/office/drawing/2014/main" id="{CDA88D03-1E3E-26FE-8162-9B8E7D18F4EE}"/>
                </a:ext>
              </a:extLst>
            </p:cNvPr>
            <p:cNvGrpSpPr>
              <a:grpSpLocks/>
            </p:cNvGrpSpPr>
            <p:nvPr/>
          </p:nvGrpSpPr>
          <p:grpSpPr>
            <a:xfrm>
              <a:off x="2052865" y="4094173"/>
              <a:ext cx="862531" cy="715905"/>
              <a:chOff x="5411003" y="4729941"/>
              <a:chExt cx="1383118" cy="1147995"/>
            </a:xfrm>
          </p:grpSpPr>
          <p:sp>
            <p:nvSpPr>
              <p:cNvPr id="1059" name="Freeform: Shape 443">
                <a:extLst>
                  <a:ext uri="{FF2B5EF4-FFF2-40B4-BE49-F238E27FC236}">
                    <a16:creationId xmlns:a16="http://schemas.microsoft.com/office/drawing/2014/main" id="{2E710B05-B7BA-C37B-EAC4-6B38B81C6A52}"/>
                  </a:ext>
                </a:extLst>
              </p:cNvPr>
              <p:cNvSpPr>
                <a:spLocks/>
              </p:cNvSpPr>
              <p:nvPr/>
            </p:nvSpPr>
            <p:spPr>
              <a:xfrm>
                <a:off x="5411003" y="4729941"/>
                <a:ext cx="1383118" cy="1147995"/>
              </a:xfrm>
              <a:custGeom>
                <a:avLst/>
                <a:gdLst>
                  <a:gd name="connsiteX0" fmla="*/ 1383118 w 1383118"/>
                  <a:gd name="connsiteY0" fmla="*/ 1042975 h 1147995"/>
                  <a:gd name="connsiteX1" fmla="*/ 0 w 1383118"/>
                  <a:gd name="connsiteY1" fmla="*/ 1047182 h 1147995"/>
                  <a:gd name="connsiteX2" fmla="*/ 153540 w 1383118"/>
                  <a:gd name="connsiteY2" fmla="*/ 570157 h 1147995"/>
                  <a:gd name="connsiteX3" fmla="*/ 182817 w 1383118"/>
                  <a:gd name="connsiteY3" fmla="*/ 479296 h 1147995"/>
                  <a:gd name="connsiteX4" fmla="*/ 336441 w 1383118"/>
                  <a:gd name="connsiteY4" fmla="*/ 2271 h 1147995"/>
                  <a:gd name="connsiteX5" fmla="*/ 684829 w 1383118"/>
                  <a:gd name="connsiteY5" fmla="*/ 50647 h 1147995"/>
                  <a:gd name="connsiteX6" fmla="*/ 1041209 w 1383118"/>
                  <a:gd name="connsiteY6" fmla="*/ 0 h 1147995"/>
                  <a:gd name="connsiteX7" fmla="*/ 1197272 w 1383118"/>
                  <a:gd name="connsiteY7" fmla="*/ 476099 h 1147995"/>
                  <a:gd name="connsiteX8" fmla="*/ 1226971 w 1383118"/>
                  <a:gd name="connsiteY8" fmla="*/ 566792 h 1147995"/>
                  <a:gd name="connsiteX9" fmla="*/ 1383118 w 1383118"/>
                  <a:gd name="connsiteY9" fmla="*/ 1042975 h 114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118" h="1147995">
                    <a:moveTo>
                      <a:pt x="1383118" y="1042975"/>
                    </a:moveTo>
                    <a:cubicBezTo>
                      <a:pt x="915601" y="1186082"/>
                      <a:pt x="436725" y="1178510"/>
                      <a:pt x="0" y="1047182"/>
                    </a:cubicBezTo>
                    <a:lnTo>
                      <a:pt x="153540" y="570157"/>
                    </a:lnTo>
                    <a:lnTo>
                      <a:pt x="182817" y="479296"/>
                    </a:lnTo>
                    <a:lnTo>
                      <a:pt x="336441" y="2271"/>
                    </a:lnTo>
                    <a:cubicBezTo>
                      <a:pt x="450018" y="34410"/>
                      <a:pt x="566961" y="50647"/>
                      <a:pt x="684829" y="50647"/>
                    </a:cubicBezTo>
                    <a:cubicBezTo>
                      <a:pt x="805220" y="50563"/>
                      <a:pt x="924855" y="33568"/>
                      <a:pt x="1041209" y="0"/>
                    </a:cubicBezTo>
                    <a:lnTo>
                      <a:pt x="1197272" y="476099"/>
                    </a:lnTo>
                    <a:lnTo>
                      <a:pt x="1226971" y="566792"/>
                    </a:lnTo>
                    <a:lnTo>
                      <a:pt x="1383118" y="1042975"/>
                    </a:lnTo>
                    <a:close/>
                  </a:path>
                </a:pathLst>
              </a:custGeom>
              <a:solidFill>
                <a:srgbClr val="7213EA"/>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60" name="Freeform: Shape 444">
                <a:extLst>
                  <a:ext uri="{FF2B5EF4-FFF2-40B4-BE49-F238E27FC236}">
                    <a16:creationId xmlns:a16="http://schemas.microsoft.com/office/drawing/2014/main" id="{AF02171C-5C0C-6BFB-8C72-8CD01AF746C4}"/>
                  </a:ext>
                </a:extLst>
              </p:cNvPr>
              <p:cNvSpPr>
                <a:spLocks/>
              </p:cNvSpPr>
              <p:nvPr/>
            </p:nvSpPr>
            <p:spPr>
              <a:xfrm>
                <a:off x="5532152" y="4844107"/>
                <a:ext cx="1140315" cy="938400"/>
              </a:xfrm>
              <a:custGeom>
                <a:avLst/>
                <a:gdLst>
                  <a:gd name="connsiteX0" fmla="*/ 563091 w 1140315"/>
                  <a:gd name="connsiteY0" fmla="*/ 938400 h 938400"/>
                  <a:gd name="connsiteX1" fmla="*/ 0 w 1140315"/>
                  <a:gd name="connsiteY1" fmla="*/ 867646 h 938400"/>
                  <a:gd name="connsiteX2" fmla="*/ 152362 w 1140315"/>
                  <a:gd name="connsiteY2" fmla="*/ 394323 h 938400"/>
                  <a:gd name="connsiteX3" fmla="*/ 278727 w 1140315"/>
                  <a:gd name="connsiteY3" fmla="*/ 1935 h 938400"/>
                  <a:gd name="connsiteX4" fmla="*/ 563595 w 1140315"/>
                  <a:gd name="connsiteY4" fmla="*/ 31802 h 938400"/>
                  <a:gd name="connsiteX5" fmla="*/ 857045 w 1140315"/>
                  <a:gd name="connsiteY5" fmla="*/ 0 h 938400"/>
                  <a:gd name="connsiteX6" fmla="*/ 1015128 w 1140315"/>
                  <a:gd name="connsiteY6" fmla="*/ 482240 h 938400"/>
                  <a:gd name="connsiteX7" fmla="*/ 1140315 w 1140315"/>
                  <a:gd name="connsiteY7" fmla="*/ 864028 h 938400"/>
                  <a:gd name="connsiteX8" fmla="*/ 563091 w 1140315"/>
                  <a:gd name="connsiteY8" fmla="*/ 938316 h 9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0315" h="938400">
                    <a:moveTo>
                      <a:pt x="563091" y="938400"/>
                    </a:moveTo>
                    <a:cubicBezTo>
                      <a:pt x="373206" y="938400"/>
                      <a:pt x="184248" y="914675"/>
                      <a:pt x="0" y="867646"/>
                    </a:cubicBezTo>
                    <a:lnTo>
                      <a:pt x="152362" y="394323"/>
                    </a:lnTo>
                    <a:lnTo>
                      <a:pt x="278727" y="1935"/>
                    </a:lnTo>
                    <a:cubicBezTo>
                      <a:pt x="372365" y="21790"/>
                      <a:pt x="467770" y="31802"/>
                      <a:pt x="563595" y="31802"/>
                    </a:cubicBezTo>
                    <a:cubicBezTo>
                      <a:pt x="662197" y="31802"/>
                      <a:pt x="760547" y="21033"/>
                      <a:pt x="857045" y="0"/>
                    </a:cubicBezTo>
                    <a:lnTo>
                      <a:pt x="1015128" y="482240"/>
                    </a:lnTo>
                    <a:lnTo>
                      <a:pt x="1140315" y="864028"/>
                    </a:lnTo>
                    <a:cubicBezTo>
                      <a:pt x="951188" y="913329"/>
                      <a:pt x="757434" y="938316"/>
                      <a:pt x="563091" y="938316"/>
                    </a:cubicBezTo>
                    <a:close/>
                  </a:path>
                </a:pathLst>
              </a:custGeom>
              <a:no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61" name="Oval 1060">
                <a:extLst>
                  <a:ext uri="{FF2B5EF4-FFF2-40B4-BE49-F238E27FC236}">
                    <a16:creationId xmlns:a16="http://schemas.microsoft.com/office/drawing/2014/main" id="{D0323170-9994-2771-1A88-2952AF36A547}"/>
                  </a:ext>
                </a:extLst>
              </p:cNvPr>
              <p:cNvSpPr>
                <a:spLocks/>
              </p:cNvSpPr>
              <p:nvPr/>
            </p:nvSpPr>
            <p:spPr>
              <a:xfrm rot="7250963">
                <a:off x="6056656" y="5630426"/>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85" name="Group 984">
              <a:extLst>
                <a:ext uri="{FF2B5EF4-FFF2-40B4-BE49-F238E27FC236}">
                  <a16:creationId xmlns:a16="http://schemas.microsoft.com/office/drawing/2014/main" id="{33149909-787B-D41E-0DF2-942F97D185D0}"/>
                </a:ext>
              </a:extLst>
            </p:cNvPr>
            <p:cNvGrpSpPr>
              <a:grpSpLocks/>
            </p:cNvGrpSpPr>
            <p:nvPr/>
          </p:nvGrpSpPr>
          <p:grpSpPr>
            <a:xfrm>
              <a:off x="1670008" y="2538267"/>
              <a:ext cx="1625285" cy="1625285"/>
              <a:chOff x="4797070" y="2234955"/>
              <a:chExt cx="2606238" cy="2606238"/>
            </a:xfrm>
          </p:grpSpPr>
          <p:sp>
            <p:nvSpPr>
              <p:cNvPr id="1056" name="Freeform: Shape 447">
                <a:extLst>
                  <a:ext uri="{FF2B5EF4-FFF2-40B4-BE49-F238E27FC236}">
                    <a16:creationId xmlns:a16="http://schemas.microsoft.com/office/drawing/2014/main" id="{76D0CED9-CC5C-E711-653F-D601266968B7}"/>
                  </a:ext>
                </a:extLst>
              </p:cNvPr>
              <p:cNvSpPr>
                <a:spLocks/>
              </p:cNvSpPr>
              <p:nvPr/>
            </p:nvSpPr>
            <p:spPr>
              <a:xfrm>
                <a:off x="4905290" y="2290077"/>
                <a:ext cx="2379316" cy="1110001"/>
              </a:xfrm>
              <a:custGeom>
                <a:avLst/>
                <a:gdLst>
                  <a:gd name="connsiteX0" fmla="*/ 2379316 w 2379316"/>
                  <a:gd name="connsiteY0" fmla="*/ 1103607 h 1110001"/>
                  <a:gd name="connsiteX1" fmla="*/ 1779713 w 2379316"/>
                  <a:gd name="connsiteY1" fmla="*/ 1105206 h 1110001"/>
                  <a:gd name="connsiteX2" fmla="*/ 1704752 w 2379316"/>
                  <a:gd name="connsiteY2" fmla="*/ 892354 h 1110001"/>
                  <a:gd name="connsiteX3" fmla="*/ 1485590 w 2379316"/>
                  <a:gd name="connsiteY3" fmla="*/ 675043 h 1110001"/>
                  <a:gd name="connsiteX4" fmla="*/ 889352 w 2379316"/>
                  <a:gd name="connsiteY4" fmla="*/ 677903 h 1110001"/>
                  <a:gd name="connsiteX5" fmla="*/ 889268 w 2379316"/>
                  <a:gd name="connsiteY5" fmla="*/ 677903 h 1110001"/>
                  <a:gd name="connsiteX6" fmla="*/ 888258 w 2379316"/>
                  <a:gd name="connsiteY6" fmla="*/ 678576 h 1110001"/>
                  <a:gd name="connsiteX7" fmla="*/ 599604 w 2379316"/>
                  <a:gd name="connsiteY7" fmla="*/ 1108403 h 1110001"/>
                  <a:gd name="connsiteX8" fmla="*/ 0 w 2379316"/>
                  <a:gd name="connsiteY8" fmla="*/ 1110001 h 1110001"/>
                  <a:gd name="connsiteX9" fmla="*/ 548115 w 2379316"/>
                  <a:gd name="connsiteY9" fmla="*/ 187755 h 1110001"/>
                  <a:gd name="connsiteX10" fmla="*/ 588751 w 2379316"/>
                  <a:gd name="connsiteY10" fmla="*/ 162936 h 1110001"/>
                  <a:gd name="connsiteX11" fmla="*/ 588751 w 2379316"/>
                  <a:gd name="connsiteY11" fmla="*/ 162936 h 1110001"/>
                  <a:gd name="connsiteX12" fmla="*/ 630396 w 2379316"/>
                  <a:gd name="connsiteY12" fmla="*/ 139716 h 1110001"/>
                  <a:gd name="connsiteX13" fmla="*/ 1739414 w 2379316"/>
                  <a:gd name="connsiteY13" fmla="*/ 134331 h 1110001"/>
                  <a:gd name="connsiteX14" fmla="*/ 1781311 w 2379316"/>
                  <a:gd name="connsiteY14" fmla="*/ 157047 h 1110001"/>
                  <a:gd name="connsiteX15" fmla="*/ 1822283 w 2379316"/>
                  <a:gd name="connsiteY15" fmla="*/ 181529 h 1110001"/>
                  <a:gd name="connsiteX16" fmla="*/ 2219635 w 2379316"/>
                  <a:gd name="connsiteY16" fmla="*/ 591837 h 1110001"/>
                  <a:gd name="connsiteX17" fmla="*/ 2379232 w 2379316"/>
                  <a:gd name="connsiteY17" fmla="*/ 1103607 h 11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79316" h="1110001">
                    <a:moveTo>
                      <a:pt x="2379316" y="1103607"/>
                    </a:moveTo>
                    <a:lnTo>
                      <a:pt x="1779713" y="1105206"/>
                    </a:lnTo>
                    <a:cubicBezTo>
                      <a:pt x="1768944" y="1032180"/>
                      <a:pt x="1744210" y="959995"/>
                      <a:pt x="1704752" y="892354"/>
                    </a:cubicBezTo>
                    <a:cubicBezTo>
                      <a:pt x="1649898" y="798463"/>
                      <a:pt x="1573591" y="725101"/>
                      <a:pt x="1485590" y="675043"/>
                    </a:cubicBezTo>
                    <a:cubicBezTo>
                      <a:pt x="1306727" y="572907"/>
                      <a:pt x="1080077" y="566598"/>
                      <a:pt x="889352" y="677903"/>
                    </a:cubicBezTo>
                    <a:lnTo>
                      <a:pt x="889268" y="677903"/>
                    </a:lnTo>
                    <a:lnTo>
                      <a:pt x="888258" y="678576"/>
                    </a:lnTo>
                    <a:cubicBezTo>
                      <a:pt x="725127" y="774065"/>
                      <a:pt x="624338" y="934924"/>
                      <a:pt x="599604" y="1108403"/>
                    </a:cubicBezTo>
                    <a:lnTo>
                      <a:pt x="0" y="1110001"/>
                    </a:lnTo>
                    <a:cubicBezTo>
                      <a:pt x="25576" y="744872"/>
                      <a:pt x="218825" y="397662"/>
                      <a:pt x="548115" y="187755"/>
                    </a:cubicBezTo>
                    <a:cubicBezTo>
                      <a:pt x="561408" y="179257"/>
                      <a:pt x="574953" y="171012"/>
                      <a:pt x="588751" y="162936"/>
                    </a:cubicBezTo>
                    <a:lnTo>
                      <a:pt x="588751" y="162936"/>
                    </a:lnTo>
                    <a:cubicBezTo>
                      <a:pt x="602548" y="154859"/>
                      <a:pt x="616430" y="147119"/>
                      <a:pt x="630396" y="139716"/>
                    </a:cubicBezTo>
                    <a:cubicBezTo>
                      <a:pt x="988038" y="-50589"/>
                      <a:pt x="1401963" y="-40746"/>
                      <a:pt x="1739414" y="134331"/>
                    </a:cubicBezTo>
                    <a:cubicBezTo>
                      <a:pt x="1753548" y="141566"/>
                      <a:pt x="1767514" y="149138"/>
                      <a:pt x="1781311" y="157047"/>
                    </a:cubicBezTo>
                    <a:cubicBezTo>
                      <a:pt x="1795109" y="164955"/>
                      <a:pt x="1808822" y="173032"/>
                      <a:pt x="1822283" y="181529"/>
                    </a:cubicBezTo>
                    <a:cubicBezTo>
                      <a:pt x="1981039" y="280719"/>
                      <a:pt x="2118678" y="418863"/>
                      <a:pt x="2219635" y="591837"/>
                    </a:cubicBezTo>
                    <a:cubicBezTo>
                      <a:pt x="2314031" y="753790"/>
                      <a:pt x="2366192" y="928698"/>
                      <a:pt x="2379232" y="1103607"/>
                    </a:cubicBezTo>
                    <a:close/>
                  </a:path>
                </a:pathLst>
              </a:custGeom>
              <a:solidFill>
                <a:srgbClr val="1E49E2"/>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57" name="Freeform: Shape 448">
                <a:extLst>
                  <a:ext uri="{FF2B5EF4-FFF2-40B4-BE49-F238E27FC236}">
                    <a16:creationId xmlns:a16="http://schemas.microsoft.com/office/drawing/2014/main" id="{A6ECEE2F-9E02-5019-FAD1-F2027BD5BFC8}"/>
                  </a:ext>
                </a:extLst>
              </p:cNvPr>
              <p:cNvSpPr>
                <a:spLocks/>
              </p:cNvSpPr>
              <p:nvPr/>
            </p:nvSpPr>
            <p:spPr>
              <a:xfrm>
                <a:off x="5012473" y="2385372"/>
                <a:ext cx="2164613" cy="918965"/>
              </a:xfrm>
              <a:custGeom>
                <a:avLst/>
                <a:gdLst>
                  <a:gd name="connsiteX0" fmla="*/ 0 w 2164613"/>
                  <a:gd name="connsiteY0" fmla="*/ 918966 h 918965"/>
                  <a:gd name="connsiteX1" fmla="*/ 492168 w 2164613"/>
                  <a:gd name="connsiteY1" fmla="*/ 172806 h 918965"/>
                  <a:gd name="connsiteX2" fmla="*/ 522203 w 2164613"/>
                  <a:gd name="connsiteY2" fmla="*/ 154297 h 918965"/>
                  <a:gd name="connsiteX3" fmla="*/ 529859 w 2164613"/>
                  <a:gd name="connsiteY3" fmla="*/ 149838 h 918965"/>
                  <a:gd name="connsiteX4" fmla="*/ 568054 w 2164613"/>
                  <a:gd name="connsiteY4" fmla="*/ 128553 h 918965"/>
                  <a:gd name="connsiteX5" fmla="*/ 1081928 w 2164613"/>
                  <a:gd name="connsiteY5" fmla="*/ 0 h 918965"/>
                  <a:gd name="connsiteX6" fmla="*/ 1588398 w 2164613"/>
                  <a:gd name="connsiteY6" fmla="*/ 123589 h 918965"/>
                  <a:gd name="connsiteX7" fmla="*/ 1626762 w 2164613"/>
                  <a:gd name="connsiteY7" fmla="*/ 144369 h 918965"/>
                  <a:gd name="connsiteX8" fmla="*/ 1664285 w 2164613"/>
                  <a:gd name="connsiteY8" fmla="*/ 166748 h 918965"/>
                  <a:gd name="connsiteX9" fmla="*/ 2030172 w 2164613"/>
                  <a:gd name="connsiteY9" fmla="*/ 544497 h 918965"/>
                  <a:gd name="connsiteX10" fmla="*/ 2164613 w 2164613"/>
                  <a:gd name="connsiteY10" fmla="*/ 913077 h 918965"/>
                  <a:gd name="connsiteX11" fmla="*/ 1749762 w 2164613"/>
                  <a:gd name="connsiteY11" fmla="*/ 914170 h 918965"/>
                  <a:gd name="connsiteX12" fmla="*/ 1680017 w 2164613"/>
                  <a:gd name="connsiteY12" fmla="*/ 748852 h 918965"/>
                  <a:gd name="connsiteX13" fmla="*/ 1425604 w 2164613"/>
                  <a:gd name="connsiteY13" fmla="*/ 496711 h 918965"/>
                  <a:gd name="connsiteX14" fmla="*/ 1082265 w 2164613"/>
                  <a:gd name="connsiteY14" fmla="*/ 405597 h 918965"/>
                  <a:gd name="connsiteX15" fmla="*/ 757434 w 2164613"/>
                  <a:gd name="connsiteY15" fmla="*/ 487036 h 918965"/>
                  <a:gd name="connsiteX16" fmla="*/ 753311 w 2164613"/>
                  <a:gd name="connsiteY16" fmla="*/ 487036 h 918965"/>
                  <a:gd name="connsiteX17" fmla="*/ 730428 w 2164613"/>
                  <a:gd name="connsiteY17" fmla="*/ 502264 h 918965"/>
                  <a:gd name="connsiteX18" fmla="*/ 414599 w 2164613"/>
                  <a:gd name="connsiteY18" fmla="*/ 917788 h 918965"/>
                  <a:gd name="connsiteX19" fmla="*/ 0 w 2164613"/>
                  <a:gd name="connsiteY19" fmla="*/ 918881 h 9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64613" h="918965">
                    <a:moveTo>
                      <a:pt x="0" y="918966"/>
                    </a:moveTo>
                    <a:cubicBezTo>
                      <a:pt x="50731" y="613906"/>
                      <a:pt x="229678" y="340143"/>
                      <a:pt x="492168" y="172806"/>
                    </a:cubicBezTo>
                    <a:cubicBezTo>
                      <a:pt x="501843" y="166664"/>
                      <a:pt x="511686" y="160522"/>
                      <a:pt x="522203" y="154297"/>
                    </a:cubicBezTo>
                    <a:lnTo>
                      <a:pt x="529859" y="149838"/>
                    </a:lnTo>
                    <a:cubicBezTo>
                      <a:pt x="542394" y="142518"/>
                      <a:pt x="555182" y="135367"/>
                      <a:pt x="568054" y="128553"/>
                    </a:cubicBezTo>
                    <a:cubicBezTo>
                      <a:pt x="726137" y="44421"/>
                      <a:pt x="903822" y="0"/>
                      <a:pt x="1081928" y="0"/>
                    </a:cubicBezTo>
                    <a:cubicBezTo>
                      <a:pt x="1260034" y="0"/>
                      <a:pt x="1432587" y="42739"/>
                      <a:pt x="1588398" y="123589"/>
                    </a:cubicBezTo>
                    <a:cubicBezTo>
                      <a:pt x="1601691" y="130403"/>
                      <a:pt x="1614479" y="137302"/>
                      <a:pt x="1626762" y="144369"/>
                    </a:cubicBezTo>
                    <a:cubicBezTo>
                      <a:pt x="1641738" y="152951"/>
                      <a:pt x="1653684" y="160102"/>
                      <a:pt x="1664285" y="166748"/>
                    </a:cubicBezTo>
                    <a:cubicBezTo>
                      <a:pt x="1814122" y="260386"/>
                      <a:pt x="1940572" y="390958"/>
                      <a:pt x="2030172" y="544497"/>
                    </a:cubicBezTo>
                    <a:cubicBezTo>
                      <a:pt x="2097645" y="660178"/>
                      <a:pt x="2142655" y="783851"/>
                      <a:pt x="2164613" y="913077"/>
                    </a:cubicBezTo>
                    <a:lnTo>
                      <a:pt x="1749762" y="914170"/>
                    </a:lnTo>
                    <a:cubicBezTo>
                      <a:pt x="1733945" y="856624"/>
                      <a:pt x="1710641" y="801350"/>
                      <a:pt x="1680017" y="748852"/>
                    </a:cubicBezTo>
                    <a:cubicBezTo>
                      <a:pt x="1618517" y="643520"/>
                      <a:pt x="1530516" y="556360"/>
                      <a:pt x="1425604" y="496711"/>
                    </a:cubicBezTo>
                    <a:cubicBezTo>
                      <a:pt x="1321282" y="437146"/>
                      <a:pt x="1202572" y="405597"/>
                      <a:pt x="1082265" y="405597"/>
                    </a:cubicBezTo>
                    <a:cubicBezTo>
                      <a:pt x="969276" y="405597"/>
                      <a:pt x="857550" y="433697"/>
                      <a:pt x="757434" y="487036"/>
                    </a:cubicBezTo>
                    <a:lnTo>
                      <a:pt x="753311" y="487036"/>
                    </a:lnTo>
                    <a:lnTo>
                      <a:pt x="730428" y="502264"/>
                    </a:lnTo>
                    <a:cubicBezTo>
                      <a:pt x="573018" y="595229"/>
                      <a:pt x="461039" y="743804"/>
                      <a:pt x="414599" y="917788"/>
                    </a:cubicBezTo>
                    <a:lnTo>
                      <a:pt x="0" y="918881"/>
                    </a:lnTo>
                    <a:close/>
                  </a:path>
                </a:pathLst>
              </a:custGeom>
              <a:no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58" name="Oval 1057">
                <a:extLst>
                  <a:ext uri="{FF2B5EF4-FFF2-40B4-BE49-F238E27FC236}">
                    <a16:creationId xmlns:a16="http://schemas.microsoft.com/office/drawing/2014/main" id="{A4456DF6-AECD-2E48-385D-B65979DF1ABD}"/>
                  </a:ext>
                </a:extLst>
              </p:cNvPr>
              <p:cNvSpPr>
                <a:spLocks/>
              </p:cNvSpPr>
              <p:nvPr/>
            </p:nvSpPr>
            <p:spPr>
              <a:xfrm>
                <a:off x="4797070" y="2234955"/>
                <a:ext cx="2606238" cy="2606238"/>
              </a:xfrm>
              <a:prstGeom prst="ellipse">
                <a:avLst/>
              </a:prstGeom>
              <a:noFill/>
              <a:ln w="12700" cap="flat" cmpd="sng" algn="ctr">
                <a:noFill/>
                <a:prstDash val="solid"/>
                <a:miter lim="800000"/>
              </a:ln>
              <a:effectLst/>
            </p:spPr>
            <p:txBody>
              <a:bodyPr lIns="54610" tIns="54610" rIns="54610" bIns="54610" rtlCol="0" anchor="ctr">
                <a:prstTxWarp prst="textArchUp">
                  <a:avLst>
                    <a:gd name="adj" fmla="val 13376492"/>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KPMG Bold"/>
                    <a:ea typeface="+mn-ea"/>
                    <a:cs typeface="+mn-cs"/>
                  </a:rPr>
                  <a:t>Business operations</a:t>
                </a:r>
              </a:p>
            </p:txBody>
          </p:sp>
        </p:grpSp>
        <p:grpSp>
          <p:nvGrpSpPr>
            <p:cNvPr id="986" name="Group 985">
              <a:extLst>
                <a:ext uri="{FF2B5EF4-FFF2-40B4-BE49-F238E27FC236}">
                  <a16:creationId xmlns:a16="http://schemas.microsoft.com/office/drawing/2014/main" id="{AAC6927A-A83E-25C2-9E8E-F58DEAEB584F}"/>
                </a:ext>
              </a:extLst>
            </p:cNvPr>
            <p:cNvGrpSpPr>
              <a:grpSpLocks/>
            </p:cNvGrpSpPr>
            <p:nvPr/>
          </p:nvGrpSpPr>
          <p:grpSpPr>
            <a:xfrm>
              <a:off x="1666132" y="2494922"/>
              <a:ext cx="1625285" cy="1625285"/>
              <a:chOff x="4790853" y="2165449"/>
              <a:chExt cx="2606238" cy="2606238"/>
            </a:xfrm>
          </p:grpSpPr>
          <p:sp>
            <p:nvSpPr>
              <p:cNvPr id="1053" name="Freeform: Shape 451">
                <a:extLst>
                  <a:ext uri="{FF2B5EF4-FFF2-40B4-BE49-F238E27FC236}">
                    <a16:creationId xmlns:a16="http://schemas.microsoft.com/office/drawing/2014/main" id="{37D3AAA1-AB03-BF49-C3C9-2833170F38BE}"/>
                  </a:ext>
                </a:extLst>
              </p:cNvPr>
              <p:cNvSpPr>
                <a:spLocks/>
              </p:cNvSpPr>
              <p:nvPr/>
            </p:nvSpPr>
            <p:spPr>
              <a:xfrm>
                <a:off x="4903775" y="3489089"/>
                <a:ext cx="2385710" cy="1196084"/>
              </a:xfrm>
              <a:custGeom>
                <a:avLst/>
                <a:gdLst>
                  <a:gd name="connsiteX0" fmla="*/ 2385710 w 2385710"/>
                  <a:gd name="connsiteY0" fmla="*/ 0 h 1196084"/>
                  <a:gd name="connsiteX1" fmla="*/ 2382934 w 2385710"/>
                  <a:gd name="connsiteY1" fmla="*/ 83711 h 1196084"/>
                  <a:gd name="connsiteX2" fmla="*/ 2186656 w 2385710"/>
                  <a:gd name="connsiteY2" fmla="*/ 662450 h 1196084"/>
                  <a:gd name="connsiteX3" fmla="*/ 2159566 w 2385710"/>
                  <a:gd name="connsiteY3" fmla="*/ 701739 h 1196084"/>
                  <a:gd name="connsiteX4" fmla="*/ 2130877 w 2385710"/>
                  <a:gd name="connsiteY4" fmla="*/ 739850 h 1196084"/>
                  <a:gd name="connsiteX5" fmla="*/ 1609347 w 2385710"/>
                  <a:gd name="connsiteY5" fmla="*/ 1120544 h 1196084"/>
                  <a:gd name="connsiteX6" fmla="*/ 1564253 w 2385710"/>
                  <a:gd name="connsiteY6" fmla="*/ 1136277 h 1196084"/>
                  <a:gd name="connsiteX7" fmla="*/ 1518654 w 2385710"/>
                  <a:gd name="connsiteY7" fmla="*/ 1150242 h 1196084"/>
                  <a:gd name="connsiteX8" fmla="*/ 872946 w 2385710"/>
                  <a:gd name="connsiteY8" fmla="*/ 1152262 h 1196084"/>
                  <a:gd name="connsiteX9" fmla="*/ 827179 w 2385710"/>
                  <a:gd name="connsiteY9" fmla="*/ 1138548 h 1196084"/>
                  <a:gd name="connsiteX10" fmla="*/ 782084 w 2385710"/>
                  <a:gd name="connsiteY10" fmla="*/ 1123068 h 1196084"/>
                  <a:gd name="connsiteX11" fmla="*/ 258535 w 2385710"/>
                  <a:gd name="connsiteY11" fmla="*/ 744898 h 1196084"/>
                  <a:gd name="connsiteX12" fmla="*/ 229678 w 2385710"/>
                  <a:gd name="connsiteY12" fmla="*/ 706871 h 1196084"/>
                  <a:gd name="connsiteX13" fmla="*/ 202336 w 2385710"/>
                  <a:gd name="connsiteY13" fmla="*/ 667750 h 1196084"/>
                  <a:gd name="connsiteX14" fmla="*/ 59733 w 2385710"/>
                  <a:gd name="connsiteY14" fmla="*/ 374721 h 1196084"/>
                  <a:gd name="connsiteX15" fmla="*/ 3618 w 2385710"/>
                  <a:gd name="connsiteY15" fmla="*/ 94816 h 1196084"/>
                  <a:gd name="connsiteX16" fmla="*/ 0 w 2385710"/>
                  <a:gd name="connsiteY16" fmla="*/ 6394 h 1196084"/>
                  <a:gd name="connsiteX17" fmla="*/ 596407 w 2385710"/>
                  <a:gd name="connsiteY17" fmla="*/ 4796 h 1196084"/>
                  <a:gd name="connsiteX18" fmla="*/ 603137 w 2385710"/>
                  <a:gd name="connsiteY18" fmla="*/ 92040 h 1196084"/>
                  <a:gd name="connsiteX19" fmla="*/ 626273 w 2385710"/>
                  <a:gd name="connsiteY19" fmla="*/ 188959 h 1196084"/>
                  <a:gd name="connsiteX20" fmla="*/ 709647 w 2385710"/>
                  <a:gd name="connsiteY20" fmla="*/ 352763 h 1196084"/>
                  <a:gd name="connsiteX21" fmla="*/ 711246 w 2385710"/>
                  <a:gd name="connsiteY21" fmla="*/ 355034 h 1196084"/>
                  <a:gd name="connsiteX22" fmla="*/ 718313 w 2385710"/>
                  <a:gd name="connsiteY22" fmla="*/ 364625 h 1196084"/>
                  <a:gd name="connsiteX23" fmla="*/ 1008986 w 2385710"/>
                  <a:gd name="connsiteY23" fmla="*/ 570494 h 1196084"/>
                  <a:gd name="connsiteX24" fmla="*/ 1009996 w 2385710"/>
                  <a:gd name="connsiteY24" fmla="*/ 570831 h 1196084"/>
                  <a:gd name="connsiteX25" fmla="*/ 1011426 w 2385710"/>
                  <a:gd name="connsiteY25" fmla="*/ 571251 h 1196084"/>
                  <a:gd name="connsiteX26" fmla="*/ 1378491 w 2385710"/>
                  <a:gd name="connsiteY26" fmla="*/ 569737 h 1196084"/>
                  <a:gd name="connsiteX27" fmla="*/ 1378575 w 2385710"/>
                  <a:gd name="connsiteY27" fmla="*/ 569737 h 1196084"/>
                  <a:gd name="connsiteX28" fmla="*/ 1676147 w 2385710"/>
                  <a:gd name="connsiteY28" fmla="*/ 352426 h 1196084"/>
                  <a:gd name="connsiteX29" fmla="*/ 1783499 w 2385710"/>
                  <a:gd name="connsiteY29" fmla="*/ 86487 h 1196084"/>
                  <a:gd name="connsiteX30" fmla="*/ 1789304 w 2385710"/>
                  <a:gd name="connsiteY30" fmla="*/ 1599 h 1196084"/>
                  <a:gd name="connsiteX31" fmla="*/ 2385710 w 2385710"/>
                  <a:gd name="connsiteY31" fmla="*/ 0 h 119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5710" h="1196084">
                    <a:moveTo>
                      <a:pt x="2385710" y="0"/>
                    </a:moveTo>
                    <a:cubicBezTo>
                      <a:pt x="2385710" y="28016"/>
                      <a:pt x="2384869" y="55947"/>
                      <a:pt x="2382934" y="83711"/>
                    </a:cubicBezTo>
                    <a:cubicBezTo>
                      <a:pt x="2368968" y="291851"/>
                      <a:pt x="2300233" y="491242"/>
                      <a:pt x="2186656" y="662450"/>
                    </a:cubicBezTo>
                    <a:cubicBezTo>
                      <a:pt x="2177906" y="675742"/>
                      <a:pt x="2168904" y="688867"/>
                      <a:pt x="2159566" y="701739"/>
                    </a:cubicBezTo>
                    <a:cubicBezTo>
                      <a:pt x="2150311" y="714611"/>
                      <a:pt x="2140720" y="727315"/>
                      <a:pt x="2130877" y="739850"/>
                    </a:cubicBezTo>
                    <a:cubicBezTo>
                      <a:pt x="1999632" y="907272"/>
                      <a:pt x="1822115" y="1041377"/>
                      <a:pt x="1609347" y="1120544"/>
                    </a:cubicBezTo>
                    <a:cubicBezTo>
                      <a:pt x="1594456" y="1126013"/>
                      <a:pt x="1579481" y="1131313"/>
                      <a:pt x="1564253" y="1136277"/>
                    </a:cubicBezTo>
                    <a:cubicBezTo>
                      <a:pt x="1549109" y="1141241"/>
                      <a:pt x="1533881" y="1145952"/>
                      <a:pt x="1518654" y="1150242"/>
                    </a:cubicBezTo>
                    <a:cubicBezTo>
                      <a:pt x="1300333" y="1212500"/>
                      <a:pt x="1077890" y="1209555"/>
                      <a:pt x="872946" y="1152262"/>
                    </a:cubicBezTo>
                    <a:cubicBezTo>
                      <a:pt x="857550" y="1147971"/>
                      <a:pt x="842322" y="1143428"/>
                      <a:pt x="827179" y="1138548"/>
                    </a:cubicBezTo>
                    <a:cubicBezTo>
                      <a:pt x="812035" y="1133669"/>
                      <a:pt x="796976" y="1128453"/>
                      <a:pt x="782084" y="1123068"/>
                    </a:cubicBezTo>
                    <a:cubicBezTo>
                      <a:pt x="578318" y="1048107"/>
                      <a:pt x="396006" y="918124"/>
                      <a:pt x="258535" y="744898"/>
                    </a:cubicBezTo>
                    <a:cubicBezTo>
                      <a:pt x="248692" y="732447"/>
                      <a:pt x="239101" y="719743"/>
                      <a:pt x="229678" y="706871"/>
                    </a:cubicBezTo>
                    <a:cubicBezTo>
                      <a:pt x="220340" y="694083"/>
                      <a:pt x="211170" y="681043"/>
                      <a:pt x="202336" y="667750"/>
                    </a:cubicBezTo>
                    <a:cubicBezTo>
                      <a:pt x="142939" y="579160"/>
                      <a:pt x="94648" y="481063"/>
                      <a:pt x="59733" y="374721"/>
                    </a:cubicBezTo>
                    <a:cubicBezTo>
                      <a:pt x="29278" y="281924"/>
                      <a:pt x="10853" y="188033"/>
                      <a:pt x="3618" y="94816"/>
                    </a:cubicBezTo>
                    <a:cubicBezTo>
                      <a:pt x="1262" y="65286"/>
                      <a:pt x="84" y="35756"/>
                      <a:pt x="0" y="6394"/>
                    </a:cubicBezTo>
                    <a:lnTo>
                      <a:pt x="596407" y="4796"/>
                    </a:lnTo>
                    <a:cubicBezTo>
                      <a:pt x="596491" y="33653"/>
                      <a:pt x="598678" y="62846"/>
                      <a:pt x="603137" y="92040"/>
                    </a:cubicBezTo>
                    <a:cubicBezTo>
                      <a:pt x="608017" y="124346"/>
                      <a:pt x="615673" y="156821"/>
                      <a:pt x="626273" y="188959"/>
                    </a:cubicBezTo>
                    <a:cubicBezTo>
                      <a:pt x="645960" y="249113"/>
                      <a:pt x="674396" y="304050"/>
                      <a:pt x="709647" y="352763"/>
                    </a:cubicBezTo>
                    <a:lnTo>
                      <a:pt x="711246" y="355034"/>
                    </a:lnTo>
                    <a:lnTo>
                      <a:pt x="718313" y="364625"/>
                    </a:lnTo>
                    <a:cubicBezTo>
                      <a:pt x="792517" y="462133"/>
                      <a:pt x="894736" y="533392"/>
                      <a:pt x="1008986" y="570494"/>
                    </a:cubicBezTo>
                    <a:lnTo>
                      <a:pt x="1009996" y="570831"/>
                    </a:lnTo>
                    <a:lnTo>
                      <a:pt x="1011426" y="571251"/>
                    </a:lnTo>
                    <a:cubicBezTo>
                      <a:pt x="1126770" y="608185"/>
                      <a:pt x="1254481" y="610372"/>
                      <a:pt x="1378491" y="569737"/>
                    </a:cubicBezTo>
                    <a:lnTo>
                      <a:pt x="1378575" y="569737"/>
                    </a:lnTo>
                    <a:cubicBezTo>
                      <a:pt x="1503173" y="528933"/>
                      <a:pt x="1605057" y="451028"/>
                      <a:pt x="1676147" y="352426"/>
                    </a:cubicBezTo>
                    <a:cubicBezTo>
                      <a:pt x="1732683" y="274184"/>
                      <a:pt x="1769870" y="182817"/>
                      <a:pt x="1783499" y="86487"/>
                    </a:cubicBezTo>
                    <a:cubicBezTo>
                      <a:pt x="1787453" y="58556"/>
                      <a:pt x="1789388" y="30203"/>
                      <a:pt x="1789304" y="1599"/>
                    </a:cubicBezTo>
                    <a:lnTo>
                      <a:pt x="2385710" y="0"/>
                    </a:lnTo>
                    <a:close/>
                  </a:path>
                </a:pathLst>
              </a:custGeom>
              <a:solidFill>
                <a:srgbClr val="7213EA"/>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54" name="Freeform: Shape 452">
                <a:extLst>
                  <a:ext uri="{FF2B5EF4-FFF2-40B4-BE49-F238E27FC236}">
                    <a16:creationId xmlns:a16="http://schemas.microsoft.com/office/drawing/2014/main" id="{62E03E1C-3165-4776-92EA-BAE8845B61AC}"/>
                  </a:ext>
                </a:extLst>
              </p:cNvPr>
              <p:cNvSpPr>
                <a:spLocks/>
              </p:cNvSpPr>
              <p:nvPr/>
            </p:nvSpPr>
            <p:spPr>
              <a:xfrm>
                <a:off x="5003639" y="3584831"/>
                <a:ext cx="2186403" cy="1005032"/>
              </a:xfrm>
              <a:custGeom>
                <a:avLst/>
                <a:gdLst>
                  <a:gd name="connsiteX0" fmla="*/ 1092192 w 2186403"/>
                  <a:gd name="connsiteY0" fmla="*/ 1004948 h 1005032"/>
                  <a:gd name="connsiteX1" fmla="*/ 798742 w 2186403"/>
                  <a:gd name="connsiteY1" fmla="*/ 964649 h 1005032"/>
                  <a:gd name="connsiteX2" fmla="*/ 756592 w 2186403"/>
                  <a:gd name="connsiteY2" fmla="*/ 952029 h 1005032"/>
                  <a:gd name="connsiteX3" fmla="*/ 714695 w 2186403"/>
                  <a:gd name="connsiteY3" fmla="*/ 937643 h 1005032"/>
                  <a:gd name="connsiteX4" fmla="*/ 233380 w 2186403"/>
                  <a:gd name="connsiteY4" fmla="*/ 589844 h 1005032"/>
                  <a:gd name="connsiteX5" fmla="*/ 206795 w 2186403"/>
                  <a:gd name="connsiteY5" fmla="*/ 554761 h 1005032"/>
                  <a:gd name="connsiteX6" fmla="*/ 181892 w 2186403"/>
                  <a:gd name="connsiteY6" fmla="*/ 519174 h 1005032"/>
                  <a:gd name="connsiteX7" fmla="*/ 50479 w 2186403"/>
                  <a:gd name="connsiteY7" fmla="*/ 249197 h 1005032"/>
                  <a:gd name="connsiteX8" fmla="*/ 0 w 2186403"/>
                  <a:gd name="connsiteY8" fmla="*/ 5721 h 1005032"/>
                  <a:gd name="connsiteX9" fmla="*/ 408037 w 2186403"/>
                  <a:gd name="connsiteY9" fmla="*/ 4627 h 1005032"/>
                  <a:gd name="connsiteX10" fmla="*/ 408962 w 2186403"/>
                  <a:gd name="connsiteY10" fmla="*/ 10685 h 1005032"/>
                  <a:gd name="connsiteX11" fmla="*/ 435800 w 2186403"/>
                  <a:gd name="connsiteY11" fmla="*/ 123084 h 1005032"/>
                  <a:gd name="connsiteX12" fmla="*/ 532130 w 2186403"/>
                  <a:gd name="connsiteY12" fmla="*/ 312464 h 1005032"/>
                  <a:gd name="connsiteX13" fmla="*/ 534570 w 2186403"/>
                  <a:gd name="connsiteY13" fmla="*/ 315913 h 1005032"/>
                  <a:gd name="connsiteX14" fmla="*/ 542478 w 2186403"/>
                  <a:gd name="connsiteY14" fmla="*/ 326682 h 1005032"/>
                  <a:gd name="connsiteX15" fmla="*/ 879592 w 2186403"/>
                  <a:gd name="connsiteY15" fmla="*/ 565530 h 1005032"/>
                  <a:gd name="connsiteX16" fmla="*/ 881527 w 2186403"/>
                  <a:gd name="connsiteY16" fmla="*/ 566203 h 1005032"/>
                  <a:gd name="connsiteX17" fmla="*/ 883547 w 2186403"/>
                  <a:gd name="connsiteY17" fmla="*/ 566792 h 1005032"/>
                  <a:gd name="connsiteX18" fmla="*/ 1092529 w 2186403"/>
                  <a:gd name="connsiteY18" fmla="*/ 599267 h 1005032"/>
                  <a:gd name="connsiteX19" fmla="*/ 1293182 w 2186403"/>
                  <a:gd name="connsiteY19" fmla="*/ 569400 h 1005032"/>
                  <a:gd name="connsiteX20" fmla="*/ 1293771 w 2186403"/>
                  <a:gd name="connsiteY20" fmla="*/ 569400 h 1005032"/>
                  <a:gd name="connsiteX21" fmla="*/ 1308325 w 2186403"/>
                  <a:gd name="connsiteY21" fmla="*/ 564689 h 1005032"/>
                  <a:gd name="connsiteX22" fmla="*/ 1653600 w 2186403"/>
                  <a:gd name="connsiteY22" fmla="*/ 312548 h 1005032"/>
                  <a:gd name="connsiteX23" fmla="*/ 1778030 w 2186403"/>
                  <a:gd name="connsiteY23" fmla="*/ 4207 h 1005032"/>
                  <a:gd name="connsiteX24" fmla="*/ 1778451 w 2186403"/>
                  <a:gd name="connsiteY24" fmla="*/ 1094 h 1005032"/>
                  <a:gd name="connsiteX25" fmla="*/ 2186404 w 2186403"/>
                  <a:gd name="connsiteY25" fmla="*/ 0 h 1005032"/>
                  <a:gd name="connsiteX26" fmla="*/ 2007204 w 2186403"/>
                  <a:gd name="connsiteY26" fmla="*/ 514042 h 1005032"/>
                  <a:gd name="connsiteX27" fmla="*/ 1982385 w 2186403"/>
                  <a:gd name="connsiteY27" fmla="*/ 550050 h 1005032"/>
                  <a:gd name="connsiteX28" fmla="*/ 1955884 w 2186403"/>
                  <a:gd name="connsiteY28" fmla="*/ 585301 h 1005032"/>
                  <a:gd name="connsiteX29" fmla="*/ 1476083 w 2186403"/>
                  <a:gd name="connsiteY29" fmla="*/ 935455 h 1005032"/>
                  <a:gd name="connsiteX30" fmla="*/ 1434691 w 2186403"/>
                  <a:gd name="connsiteY30" fmla="*/ 949926 h 1005032"/>
                  <a:gd name="connsiteX31" fmla="*/ 1392709 w 2186403"/>
                  <a:gd name="connsiteY31" fmla="*/ 962798 h 1005032"/>
                  <a:gd name="connsiteX32" fmla="*/ 1092024 w 2186403"/>
                  <a:gd name="connsiteY32" fmla="*/ 1005032 h 100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86403" h="1005032">
                    <a:moveTo>
                      <a:pt x="1092192" y="1004948"/>
                    </a:moveTo>
                    <a:cubicBezTo>
                      <a:pt x="993170" y="1004948"/>
                      <a:pt x="894400" y="991403"/>
                      <a:pt x="798742" y="964649"/>
                    </a:cubicBezTo>
                    <a:cubicBezTo>
                      <a:pt x="784188" y="960611"/>
                      <a:pt x="769969" y="956320"/>
                      <a:pt x="756592" y="952029"/>
                    </a:cubicBezTo>
                    <a:cubicBezTo>
                      <a:pt x="743384" y="947738"/>
                      <a:pt x="729670" y="943027"/>
                      <a:pt x="714695" y="937643"/>
                    </a:cubicBezTo>
                    <a:cubicBezTo>
                      <a:pt x="525147" y="867898"/>
                      <a:pt x="358567" y="747590"/>
                      <a:pt x="233380" y="589844"/>
                    </a:cubicBezTo>
                    <a:cubicBezTo>
                      <a:pt x="224967" y="579244"/>
                      <a:pt x="216217" y="567718"/>
                      <a:pt x="206795" y="554761"/>
                    </a:cubicBezTo>
                    <a:cubicBezTo>
                      <a:pt x="197540" y="542142"/>
                      <a:pt x="189379" y="530448"/>
                      <a:pt x="181892" y="519174"/>
                    </a:cubicBezTo>
                    <a:cubicBezTo>
                      <a:pt x="126197" y="436052"/>
                      <a:pt x="82028" y="345359"/>
                      <a:pt x="50479" y="249197"/>
                    </a:cubicBezTo>
                    <a:cubicBezTo>
                      <a:pt x="24482" y="169945"/>
                      <a:pt x="7488" y="88085"/>
                      <a:pt x="0" y="5721"/>
                    </a:cubicBezTo>
                    <a:lnTo>
                      <a:pt x="408037" y="4627"/>
                    </a:lnTo>
                    <a:cubicBezTo>
                      <a:pt x="408289" y="6646"/>
                      <a:pt x="408626" y="8666"/>
                      <a:pt x="408962" y="10685"/>
                    </a:cubicBezTo>
                    <a:cubicBezTo>
                      <a:pt x="414683" y="48544"/>
                      <a:pt x="423685" y="86487"/>
                      <a:pt x="435800" y="123084"/>
                    </a:cubicBezTo>
                    <a:cubicBezTo>
                      <a:pt x="458011" y="190894"/>
                      <a:pt x="490401" y="254749"/>
                      <a:pt x="532130" y="312464"/>
                    </a:cubicBezTo>
                    <a:lnTo>
                      <a:pt x="534570" y="315913"/>
                    </a:lnTo>
                    <a:lnTo>
                      <a:pt x="542478" y="326682"/>
                    </a:lnTo>
                    <a:cubicBezTo>
                      <a:pt x="628040" y="439081"/>
                      <a:pt x="744562" y="521698"/>
                      <a:pt x="879592" y="565530"/>
                    </a:cubicBezTo>
                    <a:lnTo>
                      <a:pt x="881527" y="566203"/>
                    </a:lnTo>
                    <a:lnTo>
                      <a:pt x="883547" y="566792"/>
                    </a:lnTo>
                    <a:cubicBezTo>
                      <a:pt x="951356" y="588330"/>
                      <a:pt x="1021606" y="599267"/>
                      <a:pt x="1092529" y="599267"/>
                    </a:cubicBezTo>
                    <a:cubicBezTo>
                      <a:pt x="1163451" y="599267"/>
                      <a:pt x="1227812" y="589255"/>
                      <a:pt x="1293182" y="569400"/>
                    </a:cubicBezTo>
                    <a:lnTo>
                      <a:pt x="1293771" y="569400"/>
                    </a:lnTo>
                    <a:lnTo>
                      <a:pt x="1308325" y="564689"/>
                    </a:lnTo>
                    <a:cubicBezTo>
                      <a:pt x="1448320" y="518838"/>
                      <a:pt x="1567702" y="431677"/>
                      <a:pt x="1653600" y="312548"/>
                    </a:cubicBezTo>
                    <a:cubicBezTo>
                      <a:pt x="1719307" y="221602"/>
                      <a:pt x="1762382" y="114923"/>
                      <a:pt x="1778030" y="4207"/>
                    </a:cubicBezTo>
                    <a:cubicBezTo>
                      <a:pt x="1778198" y="3197"/>
                      <a:pt x="1778283" y="2103"/>
                      <a:pt x="1778451" y="1094"/>
                    </a:cubicBezTo>
                    <a:lnTo>
                      <a:pt x="2186404" y="0"/>
                    </a:lnTo>
                    <a:cubicBezTo>
                      <a:pt x="2171007" y="183070"/>
                      <a:pt x="2109171" y="360334"/>
                      <a:pt x="2007204" y="514042"/>
                    </a:cubicBezTo>
                    <a:cubicBezTo>
                      <a:pt x="1998538" y="527251"/>
                      <a:pt x="1990462" y="538945"/>
                      <a:pt x="1982385" y="550050"/>
                    </a:cubicBezTo>
                    <a:cubicBezTo>
                      <a:pt x="1973972" y="561660"/>
                      <a:pt x="1965138" y="573439"/>
                      <a:pt x="1955884" y="585301"/>
                    </a:cubicBezTo>
                    <a:cubicBezTo>
                      <a:pt x="1831538" y="743889"/>
                      <a:pt x="1665631" y="864953"/>
                      <a:pt x="1476083" y="935455"/>
                    </a:cubicBezTo>
                    <a:cubicBezTo>
                      <a:pt x="1460267" y="941260"/>
                      <a:pt x="1447058" y="945888"/>
                      <a:pt x="1434691" y="949926"/>
                    </a:cubicBezTo>
                    <a:cubicBezTo>
                      <a:pt x="1419547" y="954890"/>
                      <a:pt x="1405834" y="959096"/>
                      <a:pt x="1392709" y="962798"/>
                    </a:cubicBezTo>
                    <a:cubicBezTo>
                      <a:pt x="1294275" y="990898"/>
                      <a:pt x="1193234" y="1005032"/>
                      <a:pt x="1092024" y="1005032"/>
                    </a:cubicBezTo>
                    <a:close/>
                  </a:path>
                </a:pathLst>
              </a:custGeom>
              <a:no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55" name="Oval 1054">
                <a:extLst>
                  <a:ext uri="{FF2B5EF4-FFF2-40B4-BE49-F238E27FC236}">
                    <a16:creationId xmlns:a16="http://schemas.microsoft.com/office/drawing/2014/main" id="{91BD49F9-83A8-6326-E204-06DC9F117C6B}"/>
                  </a:ext>
                </a:extLst>
              </p:cNvPr>
              <p:cNvSpPr>
                <a:spLocks/>
              </p:cNvSpPr>
              <p:nvPr/>
            </p:nvSpPr>
            <p:spPr>
              <a:xfrm>
                <a:off x="4790853" y="2165449"/>
                <a:ext cx="2606238" cy="2606238"/>
              </a:xfrm>
              <a:prstGeom prst="ellipse">
                <a:avLst/>
              </a:prstGeom>
              <a:noFill/>
              <a:ln w="12700" cap="flat" cmpd="sng" algn="ctr">
                <a:noFill/>
                <a:prstDash val="solid"/>
                <a:miter lim="800000"/>
              </a:ln>
              <a:effectLst/>
            </p:spPr>
            <p:txBody>
              <a:bodyPr lIns="54610" tIns="54610" rIns="54610" bIns="54610" rtlCol="0" anchor="ctr">
                <a:prstTxWarp prst="textArchDown">
                  <a:avLst>
                    <a:gd name="adj" fmla="val 1850226"/>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KPMG Bold"/>
                    <a:ea typeface="+mn-ea"/>
                    <a:cs typeface="+mn-cs"/>
                  </a:rPr>
                  <a:t>Technical operations</a:t>
                </a:r>
              </a:p>
            </p:txBody>
          </p:sp>
        </p:grpSp>
        <p:grpSp>
          <p:nvGrpSpPr>
            <p:cNvPr id="987" name="Group 986">
              <a:extLst>
                <a:ext uri="{FF2B5EF4-FFF2-40B4-BE49-F238E27FC236}">
                  <a16:creationId xmlns:a16="http://schemas.microsoft.com/office/drawing/2014/main" id="{EA18D7EC-3502-262D-B29D-807030F2EDD2}"/>
                </a:ext>
              </a:extLst>
            </p:cNvPr>
            <p:cNvGrpSpPr>
              <a:grpSpLocks/>
            </p:cNvGrpSpPr>
            <p:nvPr/>
          </p:nvGrpSpPr>
          <p:grpSpPr>
            <a:xfrm>
              <a:off x="2448851" y="2427637"/>
              <a:ext cx="48019" cy="204404"/>
              <a:chOff x="6045988" y="2057554"/>
              <a:chExt cx="77002" cy="327774"/>
            </a:xfrm>
          </p:grpSpPr>
          <p:grpSp>
            <p:nvGrpSpPr>
              <p:cNvPr id="1048" name="Group 1047">
                <a:extLst>
                  <a:ext uri="{FF2B5EF4-FFF2-40B4-BE49-F238E27FC236}">
                    <a16:creationId xmlns:a16="http://schemas.microsoft.com/office/drawing/2014/main" id="{7F4BCA65-7883-0354-5F1B-259E944CF309}"/>
                  </a:ext>
                </a:extLst>
              </p:cNvPr>
              <p:cNvGrpSpPr>
                <a:grpSpLocks/>
              </p:cNvGrpSpPr>
              <p:nvPr/>
            </p:nvGrpSpPr>
            <p:grpSpPr>
              <a:xfrm>
                <a:off x="6085608" y="2100260"/>
                <a:ext cx="0" cy="285068"/>
                <a:chOff x="6085608" y="2100260"/>
                <a:chExt cx="0" cy="285068"/>
              </a:xfrm>
            </p:grpSpPr>
            <p:cxnSp>
              <p:nvCxnSpPr>
                <p:cNvPr id="1050" name="Straight Connector 1049">
                  <a:extLst>
                    <a:ext uri="{FF2B5EF4-FFF2-40B4-BE49-F238E27FC236}">
                      <a16:creationId xmlns:a16="http://schemas.microsoft.com/office/drawing/2014/main" id="{F5917852-0B11-CB00-475F-44FB2CE9DBFB}"/>
                    </a:ext>
                  </a:extLst>
                </p:cNvPr>
                <p:cNvCxnSpPr>
                  <a:cxnSpLocks/>
                </p:cNvCxnSpPr>
                <p:nvPr/>
              </p:nvCxnSpPr>
              <p:spPr>
                <a:xfrm>
                  <a:off x="6085608" y="2195509"/>
                  <a:ext cx="0" cy="94568"/>
                </a:xfrm>
                <a:prstGeom prst="line">
                  <a:avLst/>
                </a:prstGeom>
                <a:noFill/>
                <a:ln w="12700" cap="flat" cmpd="sng" algn="ctr">
                  <a:solidFill>
                    <a:srgbClr val="00338D"/>
                  </a:solidFill>
                  <a:prstDash val="solid"/>
                  <a:miter lim="800000"/>
                </a:ln>
                <a:effectLst/>
              </p:spPr>
            </p:cxnSp>
            <p:cxnSp>
              <p:nvCxnSpPr>
                <p:cNvPr id="1051" name="Straight Connector 1050">
                  <a:extLst>
                    <a:ext uri="{FF2B5EF4-FFF2-40B4-BE49-F238E27FC236}">
                      <a16:creationId xmlns:a16="http://schemas.microsoft.com/office/drawing/2014/main" id="{FF63A025-2E8A-491E-E044-E06B710A2130}"/>
                    </a:ext>
                  </a:extLst>
                </p:cNvPr>
                <p:cNvCxnSpPr>
                  <a:cxnSpLocks/>
                </p:cNvCxnSpPr>
                <p:nvPr/>
              </p:nvCxnSpPr>
              <p:spPr>
                <a:xfrm>
                  <a:off x="6085608" y="2100260"/>
                  <a:ext cx="0" cy="94568"/>
                </a:xfrm>
                <a:prstGeom prst="line">
                  <a:avLst/>
                </a:prstGeom>
                <a:noFill/>
                <a:ln w="12700" cap="flat" cmpd="sng" algn="ctr">
                  <a:solidFill>
                    <a:srgbClr val="FFFFFF"/>
                  </a:solidFill>
                  <a:prstDash val="solid"/>
                  <a:miter lim="800000"/>
                </a:ln>
                <a:effectLst/>
              </p:spPr>
            </p:cxnSp>
            <p:cxnSp>
              <p:nvCxnSpPr>
                <p:cNvPr id="1052" name="Straight Connector 1051">
                  <a:extLst>
                    <a:ext uri="{FF2B5EF4-FFF2-40B4-BE49-F238E27FC236}">
                      <a16:creationId xmlns:a16="http://schemas.microsoft.com/office/drawing/2014/main" id="{D8C61410-1EB9-872D-9C64-717D73F71C3F}"/>
                    </a:ext>
                  </a:extLst>
                </p:cNvPr>
                <p:cNvCxnSpPr>
                  <a:cxnSpLocks/>
                </p:cNvCxnSpPr>
                <p:nvPr/>
              </p:nvCxnSpPr>
              <p:spPr>
                <a:xfrm>
                  <a:off x="6085608" y="2290760"/>
                  <a:ext cx="0" cy="94568"/>
                </a:xfrm>
                <a:prstGeom prst="line">
                  <a:avLst/>
                </a:prstGeom>
                <a:noFill/>
                <a:ln w="12700" cap="flat" cmpd="sng" algn="ctr">
                  <a:solidFill>
                    <a:srgbClr val="FFFFFF"/>
                  </a:solidFill>
                  <a:prstDash val="solid"/>
                  <a:miter lim="800000"/>
                </a:ln>
                <a:effectLst/>
              </p:spPr>
            </p:cxnSp>
          </p:grpSp>
          <p:sp>
            <p:nvSpPr>
              <p:cNvPr id="1049" name="Oval 1048">
                <a:extLst>
                  <a:ext uri="{FF2B5EF4-FFF2-40B4-BE49-F238E27FC236}">
                    <a16:creationId xmlns:a16="http://schemas.microsoft.com/office/drawing/2014/main" id="{B0482AA1-6525-4477-AF7E-DFFC655EA327}"/>
                  </a:ext>
                </a:extLst>
              </p:cNvPr>
              <p:cNvSpPr>
                <a:spLocks/>
              </p:cNvSpPr>
              <p:nvPr/>
            </p:nvSpPr>
            <p:spPr>
              <a:xfrm>
                <a:off x="6045988" y="2057554"/>
                <a:ext cx="77002" cy="77002"/>
              </a:xfrm>
              <a:prstGeom prst="ellipse">
                <a:avLst/>
              </a:prstGeom>
              <a:solidFill>
                <a:srgbClr val="1E49E2"/>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88" name="Group 987">
              <a:extLst>
                <a:ext uri="{FF2B5EF4-FFF2-40B4-BE49-F238E27FC236}">
                  <a16:creationId xmlns:a16="http://schemas.microsoft.com/office/drawing/2014/main" id="{FCCF5BCC-EAD1-B938-8A3E-E9DEA316F3C5}"/>
                </a:ext>
              </a:extLst>
            </p:cNvPr>
            <p:cNvGrpSpPr>
              <a:grpSpLocks/>
            </p:cNvGrpSpPr>
            <p:nvPr/>
          </p:nvGrpSpPr>
          <p:grpSpPr>
            <a:xfrm>
              <a:off x="3052540" y="2846377"/>
              <a:ext cx="189333" cy="69803"/>
              <a:chOff x="7014039" y="2729027"/>
              <a:chExt cx="303607" cy="111933"/>
            </a:xfrm>
          </p:grpSpPr>
          <p:grpSp>
            <p:nvGrpSpPr>
              <p:cNvPr id="1043" name="Group 1042">
                <a:extLst>
                  <a:ext uri="{FF2B5EF4-FFF2-40B4-BE49-F238E27FC236}">
                    <a16:creationId xmlns:a16="http://schemas.microsoft.com/office/drawing/2014/main" id="{36EB1667-3EC0-4C51-7300-1F03E186CFD2}"/>
                  </a:ext>
                </a:extLst>
              </p:cNvPr>
              <p:cNvGrpSpPr>
                <a:grpSpLocks/>
              </p:cNvGrpSpPr>
              <p:nvPr/>
            </p:nvGrpSpPr>
            <p:grpSpPr>
              <a:xfrm rot="3528846">
                <a:off x="7156573" y="2698426"/>
                <a:ext cx="0" cy="285068"/>
                <a:chOff x="6085608" y="2100260"/>
                <a:chExt cx="0" cy="285068"/>
              </a:xfrm>
            </p:grpSpPr>
            <p:cxnSp>
              <p:nvCxnSpPr>
                <p:cNvPr id="1045" name="Straight Connector 1044">
                  <a:extLst>
                    <a:ext uri="{FF2B5EF4-FFF2-40B4-BE49-F238E27FC236}">
                      <a16:creationId xmlns:a16="http://schemas.microsoft.com/office/drawing/2014/main" id="{0622CD2A-CCFE-F5FC-6D26-EEB61C55F8C9}"/>
                    </a:ext>
                  </a:extLst>
                </p:cNvPr>
                <p:cNvCxnSpPr>
                  <a:cxnSpLocks/>
                </p:cNvCxnSpPr>
                <p:nvPr/>
              </p:nvCxnSpPr>
              <p:spPr>
                <a:xfrm>
                  <a:off x="6085608" y="2195509"/>
                  <a:ext cx="0" cy="94568"/>
                </a:xfrm>
                <a:prstGeom prst="line">
                  <a:avLst/>
                </a:prstGeom>
                <a:noFill/>
                <a:ln w="12700" cap="flat" cmpd="sng" algn="ctr">
                  <a:solidFill>
                    <a:srgbClr val="00338D"/>
                  </a:solidFill>
                  <a:prstDash val="solid"/>
                  <a:miter lim="800000"/>
                </a:ln>
                <a:effectLst/>
              </p:spPr>
            </p:cxnSp>
            <p:cxnSp>
              <p:nvCxnSpPr>
                <p:cNvPr id="1046" name="Straight Connector 1045">
                  <a:extLst>
                    <a:ext uri="{FF2B5EF4-FFF2-40B4-BE49-F238E27FC236}">
                      <a16:creationId xmlns:a16="http://schemas.microsoft.com/office/drawing/2014/main" id="{09D15ABB-3C66-774B-A452-45671A20A975}"/>
                    </a:ext>
                  </a:extLst>
                </p:cNvPr>
                <p:cNvCxnSpPr>
                  <a:cxnSpLocks/>
                </p:cNvCxnSpPr>
                <p:nvPr/>
              </p:nvCxnSpPr>
              <p:spPr>
                <a:xfrm>
                  <a:off x="6085608" y="2100260"/>
                  <a:ext cx="0" cy="94568"/>
                </a:xfrm>
                <a:prstGeom prst="line">
                  <a:avLst/>
                </a:prstGeom>
                <a:noFill/>
                <a:ln w="12700" cap="flat" cmpd="sng" algn="ctr">
                  <a:solidFill>
                    <a:srgbClr val="FFFFFF"/>
                  </a:solidFill>
                  <a:prstDash val="solid"/>
                  <a:miter lim="800000"/>
                </a:ln>
                <a:effectLst/>
              </p:spPr>
            </p:cxnSp>
            <p:cxnSp>
              <p:nvCxnSpPr>
                <p:cNvPr id="1047" name="Straight Connector 1046">
                  <a:extLst>
                    <a:ext uri="{FF2B5EF4-FFF2-40B4-BE49-F238E27FC236}">
                      <a16:creationId xmlns:a16="http://schemas.microsoft.com/office/drawing/2014/main" id="{B0EC2849-1DAE-E6EB-81CE-99F920EAC14C}"/>
                    </a:ext>
                  </a:extLst>
                </p:cNvPr>
                <p:cNvCxnSpPr>
                  <a:cxnSpLocks/>
                </p:cNvCxnSpPr>
                <p:nvPr/>
              </p:nvCxnSpPr>
              <p:spPr>
                <a:xfrm>
                  <a:off x="6085608" y="2290760"/>
                  <a:ext cx="0" cy="94568"/>
                </a:xfrm>
                <a:prstGeom prst="line">
                  <a:avLst/>
                </a:prstGeom>
                <a:noFill/>
                <a:ln w="12700" cap="flat" cmpd="sng" algn="ctr">
                  <a:solidFill>
                    <a:srgbClr val="FFFFFF"/>
                  </a:solidFill>
                  <a:prstDash val="solid"/>
                  <a:miter lim="800000"/>
                </a:ln>
                <a:effectLst/>
              </p:spPr>
            </p:cxnSp>
          </p:grpSp>
          <p:sp>
            <p:nvSpPr>
              <p:cNvPr id="1044" name="Oval 1043">
                <a:extLst>
                  <a:ext uri="{FF2B5EF4-FFF2-40B4-BE49-F238E27FC236}">
                    <a16:creationId xmlns:a16="http://schemas.microsoft.com/office/drawing/2014/main" id="{1E1B94B4-3192-900D-7FDD-A47B07377021}"/>
                  </a:ext>
                </a:extLst>
              </p:cNvPr>
              <p:cNvSpPr>
                <a:spLocks/>
              </p:cNvSpPr>
              <p:nvPr/>
            </p:nvSpPr>
            <p:spPr>
              <a:xfrm>
                <a:off x="7240644" y="2729027"/>
                <a:ext cx="77002" cy="77002"/>
              </a:xfrm>
              <a:prstGeom prst="ellipse">
                <a:avLst/>
              </a:prstGeom>
              <a:solidFill>
                <a:srgbClr val="1E49E2"/>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89" name="Group 988">
              <a:extLst>
                <a:ext uri="{FF2B5EF4-FFF2-40B4-BE49-F238E27FC236}">
                  <a16:creationId xmlns:a16="http://schemas.microsoft.com/office/drawing/2014/main" id="{FCA955E4-D9E0-9ECF-7A19-EC6D9B8FA70A}"/>
                </a:ext>
              </a:extLst>
            </p:cNvPr>
            <p:cNvGrpSpPr>
              <a:grpSpLocks/>
            </p:cNvGrpSpPr>
            <p:nvPr/>
          </p:nvGrpSpPr>
          <p:grpSpPr>
            <a:xfrm>
              <a:off x="2448851" y="4004377"/>
              <a:ext cx="48019" cy="205198"/>
              <a:chOff x="6045988" y="4585947"/>
              <a:chExt cx="77002" cy="329047"/>
            </a:xfrm>
          </p:grpSpPr>
          <p:grpSp>
            <p:nvGrpSpPr>
              <p:cNvPr id="1038" name="Group 1037">
                <a:extLst>
                  <a:ext uri="{FF2B5EF4-FFF2-40B4-BE49-F238E27FC236}">
                    <a16:creationId xmlns:a16="http://schemas.microsoft.com/office/drawing/2014/main" id="{6DFBE57F-1329-E6BC-9E37-A2B1AE1DF183}"/>
                  </a:ext>
                </a:extLst>
              </p:cNvPr>
              <p:cNvGrpSpPr>
                <a:grpSpLocks/>
              </p:cNvGrpSpPr>
              <p:nvPr/>
            </p:nvGrpSpPr>
            <p:grpSpPr>
              <a:xfrm>
                <a:off x="6085608" y="4585947"/>
                <a:ext cx="0" cy="285068"/>
                <a:chOff x="6085608" y="2100260"/>
                <a:chExt cx="0" cy="285068"/>
              </a:xfrm>
            </p:grpSpPr>
            <p:cxnSp>
              <p:nvCxnSpPr>
                <p:cNvPr id="1040" name="Straight Connector 1039">
                  <a:extLst>
                    <a:ext uri="{FF2B5EF4-FFF2-40B4-BE49-F238E27FC236}">
                      <a16:creationId xmlns:a16="http://schemas.microsoft.com/office/drawing/2014/main" id="{84444488-4F73-963C-834D-860F8F122568}"/>
                    </a:ext>
                  </a:extLst>
                </p:cNvPr>
                <p:cNvCxnSpPr>
                  <a:cxnSpLocks/>
                </p:cNvCxnSpPr>
                <p:nvPr/>
              </p:nvCxnSpPr>
              <p:spPr>
                <a:xfrm>
                  <a:off x="6085608" y="2195509"/>
                  <a:ext cx="0" cy="94568"/>
                </a:xfrm>
                <a:prstGeom prst="line">
                  <a:avLst/>
                </a:prstGeom>
                <a:noFill/>
                <a:ln w="12700" cap="flat" cmpd="sng" algn="ctr">
                  <a:solidFill>
                    <a:srgbClr val="00338D"/>
                  </a:solidFill>
                  <a:prstDash val="solid"/>
                  <a:miter lim="800000"/>
                </a:ln>
                <a:effectLst/>
              </p:spPr>
            </p:cxnSp>
            <p:cxnSp>
              <p:nvCxnSpPr>
                <p:cNvPr id="1041" name="Straight Connector 1040">
                  <a:extLst>
                    <a:ext uri="{FF2B5EF4-FFF2-40B4-BE49-F238E27FC236}">
                      <a16:creationId xmlns:a16="http://schemas.microsoft.com/office/drawing/2014/main" id="{85CC1349-DAA0-A1B4-8767-01514ED28B25}"/>
                    </a:ext>
                  </a:extLst>
                </p:cNvPr>
                <p:cNvCxnSpPr>
                  <a:cxnSpLocks/>
                </p:cNvCxnSpPr>
                <p:nvPr/>
              </p:nvCxnSpPr>
              <p:spPr>
                <a:xfrm>
                  <a:off x="6085608" y="2100260"/>
                  <a:ext cx="0" cy="94568"/>
                </a:xfrm>
                <a:prstGeom prst="line">
                  <a:avLst/>
                </a:prstGeom>
                <a:noFill/>
                <a:ln w="12700" cap="flat" cmpd="sng" algn="ctr">
                  <a:solidFill>
                    <a:srgbClr val="FFFFFF"/>
                  </a:solidFill>
                  <a:prstDash val="solid"/>
                  <a:miter lim="800000"/>
                </a:ln>
                <a:effectLst/>
              </p:spPr>
            </p:cxnSp>
            <p:cxnSp>
              <p:nvCxnSpPr>
                <p:cNvPr id="1042" name="Straight Connector 1041">
                  <a:extLst>
                    <a:ext uri="{FF2B5EF4-FFF2-40B4-BE49-F238E27FC236}">
                      <a16:creationId xmlns:a16="http://schemas.microsoft.com/office/drawing/2014/main" id="{DC2E4DD2-00FC-4C56-CC69-97419F5FEBF5}"/>
                    </a:ext>
                  </a:extLst>
                </p:cNvPr>
                <p:cNvCxnSpPr>
                  <a:cxnSpLocks/>
                </p:cNvCxnSpPr>
                <p:nvPr/>
              </p:nvCxnSpPr>
              <p:spPr>
                <a:xfrm>
                  <a:off x="6085608" y="2290760"/>
                  <a:ext cx="0" cy="94568"/>
                </a:xfrm>
                <a:prstGeom prst="line">
                  <a:avLst/>
                </a:prstGeom>
                <a:noFill/>
                <a:ln w="12700" cap="flat" cmpd="sng" algn="ctr">
                  <a:solidFill>
                    <a:srgbClr val="FFFFFF"/>
                  </a:solidFill>
                  <a:prstDash val="solid"/>
                  <a:miter lim="800000"/>
                </a:ln>
                <a:effectLst/>
              </p:spPr>
            </p:cxnSp>
          </p:grpSp>
          <p:sp>
            <p:nvSpPr>
              <p:cNvPr id="1039" name="Oval 1038">
                <a:extLst>
                  <a:ext uri="{FF2B5EF4-FFF2-40B4-BE49-F238E27FC236}">
                    <a16:creationId xmlns:a16="http://schemas.microsoft.com/office/drawing/2014/main" id="{D97D1593-CC32-DE52-1124-023F572DEF67}"/>
                  </a:ext>
                </a:extLst>
              </p:cNvPr>
              <p:cNvSpPr>
                <a:spLocks/>
              </p:cNvSpPr>
              <p:nvPr/>
            </p:nvSpPr>
            <p:spPr>
              <a:xfrm>
                <a:off x="6045988" y="4837992"/>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90" name="Group 989">
              <a:extLst>
                <a:ext uri="{FF2B5EF4-FFF2-40B4-BE49-F238E27FC236}">
                  <a16:creationId xmlns:a16="http://schemas.microsoft.com/office/drawing/2014/main" id="{BB9956C0-1300-CDF7-F429-89100C2685F8}"/>
                </a:ext>
              </a:extLst>
            </p:cNvPr>
            <p:cNvGrpSpPr>
              <a:grpSpLocks/>
            </p:cNvGrpSpPr>
            <p:nvPr/>
          </p:nvGrpSpPr>
          <p:grpSpPr>
            <a:xfrm>
              <a:off x="1961518" y="3864860"/>
              <a:ext cx="77226" cy="187296"/>
              <a:chOff x="5264522" y="4362224"/>
              <a:chExt cx="123836" cy="300340"/>
            </a:xfrm>
          </p:grpSpPr>
          <p:grpSp>
            <p:nvGrpSpPr>
              <p:cNvPr id="1033" name="Group 1032">
                <a:extLst>
                  <a:ext uri="{FF2B5EF4-FFF2-40B4-BE49-F238E27FC236}">
                    <a16:creationId xmlns:a16="http://schemas.microsoft.com/office/drawing/2014/main" id="{8DFA36A7-6D29-0F0C-0E90-0176CADB0218}"/>
                  </a:ext>
                </a:extLst>
              </p:cNvPr>
              <p:cNvGrpSpPr>
                <a:grpSpLocks/>
              </p:cNvGrpSpPr>
              <p:nvPr/>
            </p:nvGrpSpPr>
            <p:grpSpPr>
              <a:xfrm rot="2196654">
                <a:off x="5388358" y="4362224"/>
                <a:ext cx="0" cy="285068"/>
                <a:chOff x="6085608" y="2100260"/>
                <a:chExt cx="0" cy="285068"/>
              </a:xfrm>
            </p:grpSpPr>
            <p:cxnSp>
              <p:nvCxnSpPr>
                <p:cNvPr id="1035" name="Straight Connector 1034">
                  <a:extLst>
                    <a:ext uri="{FF2B5EF4-FFF2-40B4-BE49-F238E27FC236}">
                      <a16:creationId xmlns:a16="http://schemas.microsoft.com/office/drawing/2014/main" id="{2B28241F-F3D3-F977-071D-19C846040AFB}"/>
                    </a:ext>
                  </a:extLst>
                </p:cNvPr>
                <p:cNvCxnSpPr>
                  <a:cxnSpLocks/>
                </p:cNvCxnSpPr>
                <p:nvPr/>
              </p:nvCxnSpPr>
              <p:spPr>
                <a:xfrm>
                  <a:off x="6085608" y="2195509"/>
                  <a:ext cx="0" cy="94568"/>
                </a:xfrm>
                <a:prstGeom prst="line">
                  <a:avLst/>
                </a:prstGeom>
                <a:noFill/>
                <a:ln w="12700" cap="flat" cmpd="sng" algn="ctr">
                  <a:solidFill>
                    <a:srgbClr val="00338D"/>
                  </a:solidFill>
                  <a:prstDash val="solid"/>
                  <a:miter lim="800000"/>
                </a:ln>
                <a:effectLst/>
              </p:spPr>
            </p:cxnSp>
            <p:cxnSp>
              <p:nvCxnSpPr>
                <p:cNvPr id="1036" name="Straight Connector 1035">
                  <a:extLst>
                    <a:ext uri="{FF2B5EF4-FFF2-40B4-BE49-F238E27FC236}">
                      <a16:creationId xmlns:a16="http://schemas.microsoft.com/office/drawing/2014/main" id="{98FDEAAD-C5F4-B237-0B86-3C759BCFA4A2}"/>
                    </a:ext>
                  </a:extLst>
                </p:cNvPr>
                <p:cNvCxnSpPr>
                  <a:cxnSpLocks/>
                </p:cNvCxnSpPr>
                <p:nvPr/>
              </p:nvCxnSpPr>
              <p:spPr>
                <a:xfrm>
                  <a:off x="6085608" y="2100260"/>
                  <a:ext cx="0" cy="94568"/>
                </a:xfrm>
                <a:prstGeom prst="line">
                  <a:avLst/>
                </a:prstGeom>
                <a:noFill/>
                <a:ln w="12700" cap="flat" cmpd="sng" algn="ctr">
                  <a:solidFill>
                    <a:srgbClr val="FFFFFF"/>
                  </a:solidFill>
                  <a:prstDash val="solid"/>
                  <a:miter lim="800000"/>
                </a:ln>
                <a:effectLst/>
              </p:spPr>
            </p:cxnSp>
            <p:cxnSp>
              <p:nvCxnSpPr>
                <p:cNvPr id="1037" name="Straight Connector 1036">
                  <a:extLst>
                    <a:ext uri="{FF2B5EF4-FFF2-40B4-BE49-F238E27FC236}">
                      <a16:creationId xmlns:a16="http://schemas.microsoft.com/office/drawing/2014/main" id="{C5026870-4436-A8BA-EF0D-DF47A65D3A87}"/>
                    </a:ext>
                  </a:extLst>
                </p:cNvPr>
                <p:cNvCxnSpPr>
                  <a:cxnSpLocks/>
                </p:cNvCxnSpPr>
                <p:nvPr/>
              </p:nvCxnSpPr>
              <p:spPr>
                <a:xfrm>
                  <a:off x="6085608" y="2290760"/>
                  <a:ext cx="0" cy="94568"/>
                </a:xfrm>
                <a:prstGeom prst="line">
                  <a:avLst/>
                </a:prstGeom>
                <a:noFill/>
                <a:ln w="12700" cap="flat" cmpd="sng" algn="ctr">
                  <a:solidFill>
                    <a:srgbClr val="FFFFFF"/>
                  </a:solidFill>
                  <a:prstDash val="solid"/>
                  <a:miter lim="800000"/>
                </a:ln>
                <a:effectLst/>
              </p:spPr>
            </p:cxnSp>
          </p:grpSp>
          <p:sp>
            <p:nvSpPr>
              <p:cNvPr id="1034" name="Oval 1033">
                <a:extLst>
                  <a:ext uri="{FF2B5EF4-FFF2-40B4-BE49-F238E27FC236}">
                    <a16:creationId xmlns:a16="http://schemas.microsoft.com/office/drawing/2014/main" id="{0E74FC21-D502-A206-8CB2-496274EF549E}"/>
                  </a:ext>
                </a:extLst>
              </p:cNvPr>
              <p:cNvSpPr>
                <a:spLocks/>
              </p:cNvSpPr>
              <p:nvPr/>
            </p:nvSpPr>
            <p:spPr>
              <a:xfrm>
                <a:off x="5264522" y="4585562"/>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91" name="Group 990">
              <a:extLst>
                <a:ext uri="{FF2B5EF4-FFF2-40B4-BE49-F238E27FC236}">
                  <a16:creationId xmlns:a16="http://schemas.microsoft.com/office/drawing/2014/main" id="{96569845-4841-0D4C-322D-64F9C0654655}"/>
                </a:ext>
              </a:extLst>
            </p:cNvPr>
            <p:cNvGrpSpPr>
              <a:grpSpLocks/>
            </p:cNvGrpSpPr>
            <p:nvPr/>
          </p:nvGrpSpPr>
          <p:grpSpPr>
            <a:xfrm>
              <a:off x="2941288" y="3855472"/>
              <a:ext cx="78224" cy="184259"/>
              <a:chOff x="6835640" y="4347169"/>
              <a:chExt cx="125437" cy="295469"/>
            </a:xfrm>
          </p:grpSpPr>
          <p:grpSp>
            <p:nvGrpSpPr>
              <p:cNvPr id="1028" name="Group 1027">
                <a:extLst>
                  <a:ext uri="{FF2B5EF4-FFF2-40B4-BE49-F238E27FC236}">
                    <a16:creationId xmlns:a16="http://schemas.microsoft.com/office/drawing/2014/main" id="{B9B2D643-11D0-2343-7896-6EC939A67369}"/>
                  </a:ext>
                </a:extLst>
              </p:cNvPr>
              <p:cNvGrpSpPr>
                <a:grpSpLocks/>
              </p:cNvGrpSpPr>
              <p:nvPr/>
            </p:nvGrpSpPr>
            <p:grpSpPr>
              <a:xfrm rot="19403346" flipH="1">
                <a:off x="6835640" y="4347169"/>
                <a:ext cx="0" cy="285068"/>
                <a:chOff x="6085608" y="2100260"/>
                <a:chExt cx="0" cy="285068"/>
              </a:xfrm>
            </p:grpSpPr>
            <p:cxnSp>
              <p:nvCxnSpPr>
                <p:cNvPr id="1030" name="Straight Connector 1029">
                  <a:extLst>
                    <a:ext uri="{FF2B5EF4-FFF2-40B4-BE49-F238E27FC236}">
                      <a16:creationId xmlns:a16="http://schemas.microsoft.com/office/drawing/2014/main" id="{B0817CD7-76E3-C595-5919-DA9966E75C31}"/>
                    </a:ext>
                  </a:extLst>
                </p:cNvPr>
                <p:cNvCxnSpPr>
                  <a:cxnSpLocks/>
                </p:cNvCxnSpPr>
                <p:nvPr/>
              </p:nvCxnSpPr>
              <p:spPr>
                <a:xfrm>
                  <a:off x="6085608" y="2195509"/>
                  <a:ext cx="0" cy="94568"/>
                </a:xfrm>
                <a:prstGeom prst="line">
                  <a:avLst/>
                </a:prstGeom>
                <a:noFill/>
                <a:ln w="12700" cap="flat" cmpd="sng" algn="ctr">
                  <a:solidFill>
                    <a:srgbClr val="00338D"/>
                  </a:solidFill>
                  <a:prstDash val="solid"/>
                  <a:miter lim="800000"/>
                </a:ln>
                <a:effectLst/>
              </p:spPr>
            </p:cxnSp>
            <p:cxnSp>
              <p:nvCxnSpPr>
                <p:cNvPr id="1031" name="Straight Connector 1030">
                  <a:extLst>
                    <a:ext uri="{FF2B5EF4-FFF2-40B4-BE49-F238E27FC236}">
                      <a16:creationId xmlns:a16="http://schemas.microsoft.com/office/drawing/2014/main" id="{DF1AD06E-AA0B-CFA9-37F5-FD4460B90A7D}"/>
                    </a:ext>
                  </a:extLst>
                </p:cNvPr>
                <p:cNvCxnSpPr>
                  <a:cxnSpLocks/>
                </p:cNvCxnSpPr>
                <p:nvPr/>
              </p:nvCxnSpPr>
              <p:spPr>
                <a:xfrm>
                  <a:off x="6085608" y="2100260"/>
                  <a:ext cx="0" cy="94568"/>
                </a:xfrm>
                <a:prstGeom prst="line">
                  <a:avLst/>
                </a:prstGeom>
                <a:noFill/>
                <a:ln w="12700" cap="flat" cmpd="sng" algn="ctr">
                  <a:solidFill>
                    <a:srgbClr val="FFFFFF"/>
                  </a:solidFill>
                  <a:prstDash val="solid"/>
                  <a:miter lim="800000"/>
                </a:ln>
                <a:effectLst/>
              </p:spPr>
            </p:cxnSp>
            <p:cxnSp>
              <p:nvCxnSpPr>
                <p:cNvPr id="1032" name="Straight Connector 1031">
                  <a:extLst>
                    <a:ext uri="{FF2B5EF4-FFF2-40B4-BE49-F238E27FC236}">
                      <a16:creationId xmlns:a16="http://schemas.microsoft.com/office/drawing/2014/main" id="{FDE84BE2-5F7C-BEB0-E129-91E0A21E164A}"/>
                    </a:ext>
                  </a:extLst>
                </p:cNvPr>
                <p:cNvCxnSpPr>
                  <a:cxnSpLocks/>
                </p:cNvCxnSpPr>
                <p:nvPr/>
              </p:nvCxnSpPr>
              <p:spPr>
                <a:xfrm>
                  <a:off x="6085608" y="2290760"/>
                  <a:ext cx="0" cy="94568"/>
                </a:xfrm>
                <a:prstGeom prst="line">
                  <a:avLst/>
                </a:prstGeom>
                <a:noFill/>
                <a:ln w="12700" cap="flat" cmpd="sng" algn="ctr">
                  <a:solidFill>
                    <a:srgbClr val="FFFFFF"/>
                  </a:solidFill>
                  <a:prstDash val="solid"/>
                  <a:miter lim="800000"/>
                </a:ln>
                <a:effectLst/>
              </p:spPr>
            </p:cxnSp>
          </p:grpSp>
          <p:sp>
            <p:nvSpPr>
              <p:cNvPr id="1029" name="Oval 1028">
                <a:extLst>
                  <a:ext uri="{FF2B5EF4-FFF2-40B4-BE49-F238E27FC236}">
                    <a16:creationId xmlns:a16="http://schemas.microsoft.com/office/drawing/2014/main" id="{72639E9C-D02B-109D-5297-36F8B2025A3C}"/>
                  </a:ext>
                </a:extLst>
              </p:cNvPr>
              <p:cNvSpPr>
                <a:spLocks/>
              </p:cNvSpPr>
              <p:nvPr/>
            </p:nvSpPr>
            <p:spPr>
              <a:xfrm>
                <a:off x="6884075" y="4565636"/>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92" name="Group 991">
              <a:extLst>
                <a:ext uri="{FF2B5EF4-FFF2-40B4-BE49-F238E27FC236}">
                  <a16:creationId xmlns:a16="http://schemas.microsoft.com/office/drawing/2014/main" id="{03DF86B0-8BD5-1949-8CB8-1909F11D774F}"/>
                </a:ext>
              </a:extLst>
            </p:cNvPr>
            <p:cNvGrpSpPr>
              <a:grpSpLocks/>
            </p:cNvGrpSpPr>
            <p:nvPr/>
          </p:nvGrpSpPr>
          <p:grpSpPr>
            <a:xfrm>
              <a:off x="3128760" y="3552883"/>
              <a:ext cx="202026" cy="48019"/>
              <a:chOff x="7136263" y="3861951"/>
              <a:chExt cx="323960" cy="77002"/>
            </a:xfrm>
          </p:grpSpPr>
          <p:grpSp>
            <p:nvGrpSpPr>
              <p:cNvPr id="1023" name="Group 1022">
                <a:extLst>
                  <a:ext uri="{FF2B5EF4-FFF2-40B4-BE49-F238E27FC236}">
                    <a16:creationId xmlns:a16="http://schemas.microsoft.com/office/drawing/2014/main" id="{5DD92A8A-565B-7CEC-040A-3074DBED0C6B}"/>
                  </a:ext>
                </a:extLst>
              </p:cNvPr>
              <p:cNvGrpSpPr>
                <a:grpSpLocks/>
              </p:cNvGrpSpPr>
              <p:nvPr/>
            </p:nvGrpSpPr>
            <p:grpSpPr>
              <a:xfrm rot="17107548" flipH="1">
                <a:off x="7278797" y="3720816"/>
                <a:ext cx="0" cy="285068"/>
                <a:chOff x="6085608" y="2100260"/>
                <a:chExt cx="0" cy="285068"/>
              </a:xfrm>
            </p:grpSpPr>
            <p:cxnSp>
              <p:nvCxnSpPr>
                <p:cNvPr id="1025" name="Straight Connector 1024">
                  <a:extLst>
                    <a:ext uri="{FF2B5EF4-FFF2-40B4-BE49-F238E27FC236}">
                      <a16:creationId xmlns:a16="http://schemas.microsoft.com/office/drawing/2014/main" id="{7A81D2D7-54AF-319C-AB34-DA6040DDB30B}"/>
                    </a:ext>
                  </a:extLst>
                </p:cNvPr>
                <p:cNvCxnSpPr>
                  <a:cxnSpLocks/>
                </p:cNvCxnSpPr>
                <p:nvPr/>
              </p:nvCxnSpPr>
              <p:spPr>
                <a:xfrm>
                  <a:off x="6085608" y="2195509"/>
                  <a:ext cx="0" cy="94568"/>
                </a:xfrm>
                <a:prstGeom prst="line">
                  <a:avLst/>
                </a:prstGeom>
                <a:noFill/>
                <a:ln w="12700" cap="flat" cmpd="sng" algn="ctr">
                  <a:solidFill>
                    <a:srgbClr val="00338D"/>
                  </a:solidFill>
                  <a:prstDash val="solid"/>
                  <a:miter lim="800000"/>
                </a:ln>
                <a:effectLst/>
              </p:spPr>
            </p:cxnSp>
            <p:cxnSp>
              <p:nvCxnSpPr>
                <p:cNvPr id="1026" name="Straight Connector 1025">
                  <a:extLst>
                    <a:ext uri="{FF2B5EF4-FFF2-40B4-BE49-F238E27FC236}">
                      <a16:creationId xmlns:a16="http://schemas.microsoft.com/office/drawing/2014/main" id="{E93124CE-0A44-86D3-5AC8-58558C2D38CB}"/>
                    </a:ext>
                  </a:extLst>
                </p:cNvPr>
                <p:cNvCxnSpPr>
                  <a:cxnSpLocks/>
                </p:cNvCxnSpPr>
                <p:nvPr/>
              </p:nvCxnSpPr>
              <p:spPr>
                <a:xfrm>
                  <a:off x="6085608" y="2100260"/>
                  <a:ext cx="0" cy="94568"/>
                </a:xfrm>
                <a:prstGeom prst="line">
                  <a:avLst/>
                </a:prstGeom>
                <a:noFill/>
                <a:ln w="12700" cap="flat" cmpd="sng" algn="ctr">
                  <a:solidFill>
                    <a:srgbClr val="FFFFFF"/>
                  </a:solidFill>
                  <a:prstDash val="solid"/>
                  <a:miter lim="800000"/>
                </a:ln>
                <a:effectLst/>
              </p:spPr>
            </p:cxnSp>
            <p:cxnSp>
              <p:nvCxnSpPr>
                <p:cNvPr id="1027" name="Straight Connector 1026">
                  <a:extLst>
                    <a:ext uri="{FF2B5EF4-FFF2-40B4-BE49-F238E27FC236}">
                      <a16:creationId xmlns:a16="http://schemas.microsoft.com/office/drawing/2014/main" id="{42613945-DA8C-DFF5-48C8-B593C3BB0785}"/>
                    </a:ext>
                  </a:extLst>
                </p:cNvPr>
                <p:cNvCxnSpPr>
                  <a:cxnSpLocks/>
                </p:cNvCxnSpPr>
                <p:nvPr/>
              </p:nvCxnSpPr>
              <p:spPr>
                <a:xfrm>
                  <a:off x="6085608" y="2290760"/>
                  <a:ext cx="0" cy="94568"/>
                </a:xfrm>
                <a:prstGeom prst="line">
                  <a:avLst/>
                </a:prstGeom>
                <a:noFill/>
                <a:ln w="12700" cap="flat" cmpd="sng" algn="ctr">
                  <a:solidFill>
                    <a:srgbClr val="FFFFFF"/>
                  </a:solidFill>
                  <a:prstDash val="solid"/>
                  <a:miter lim="800000"/>
                </a:ln>
                <a:effectLst/>
              </p:spPr>
            </p:cxnSp>
          </p:grpSp>
          <p:sp>
            <p:nvSpPr>
              <p:cNvPr id="1024" name="Oval 1023">
                <a:extLst>
                  <a:ext uri="{FF2B5EF4-FFF2-40B4-BE49-F238E27FC236}">
                    <a16:creationId xmlns:a16="http://schemas.microsoft.com/office/drawing/2014/main" id="{1ECCDC7D-ECA6-FD1E-C9F9-5CBF04285FC8}"/>
                  </a:ext>
                </a:extLst>
              </p:cNvPr>
              <p:cNvSpPr>
                <a:spLocks/>
              </p:cNvSpPr>
              <p:nvPr/>
            </p:nvSpPr>
            <p:spPr>
              <a:xfrm>
                <a:off x="7383221" y="3861951"/>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93" name="Group 992">
              <a:extLst>
                <a:ext uri="{FF2B5EF4-FFF2-40B4-BE49-F238E27FC236}">
                  <a16:creationId xmlns:a16="http://schemas.microsoft.com/office/drawing/2014/main" id="{F9F2C33F-6119-B029-3DD2-4E60BAC9675A}"/>
                </a:ext>
              </a:extLst>
            </p:cNvPr>
            <p:cNvGrpSpPr>
              <a:grpSpLocks/>
            </p:cNvGrpSpPr>
            <p:nvPr/>
          </p:nvGrpSpPr>
          <p:grpSpPr>
            <a:xfrm>
              <a:off x="1633744" y="3560688"/>
              <a:ext cx="199233" cy="48019"/>
              <a:chOff x="4738918" y="3874467"/>
              <a:chExt cx="319481" cy="77002"/>
            </a:xfrm>
          </p:grpSpPr>
          <p:grpSp>
            <p:nvGrpSpPr>
              <p:cNvPr id="1018" name="Group 1017">
                <a:extLst>
                  <a:ext uri="{FF2B5EF4-FFF2-40B4-BE49-F238E27FC236}">
                    <a16:creationId xmlns:a16="http://schemas.microsoft.com/office/drawing/2014/main" id="{EEDF212D-599D-CE34-B95B-F4FD1500AB8D}"/>
                  </a:ext>
                </a:extLst>
              </p:cNvPr>
              <p:cNvGrpSpPr>
                <a:grpSpLocks/>
              </p:cNvGrpSpPr>
              <p:nvPr/>
            </p:nvGrpSpPr>
            <p:grpSpPr>
              <a:xfrm rot="4492452">
                <a:off x="4915865" y="3731933"/>
                <a:ext cx="0" cy="285068"/>
                <a:chOff x="6085608" y="2100260"/>
                <a:chExt cx="0" cy="285068"/>
              </a:xfrm>
            </p:grpSpPr>
            <p:cxnSp>
              <p:nvCxnSpPr>
                <p:cNvPr id="1020" name="Straight Connector 1019">
                  <a:extLst>
                    <a:ext uri="{FF2B5EF4-FFF2-40B4-BE49-F238E27FC236}">
                      <a16:creationId xmlns:a16="http://schemas.microsoft.com/office/drawing/2014/main" id="{B7CD0995-7D42-2C9F-1DCB-840D9B0FF5A8}"/>
                    </a:ext>
                  </a:extLst>
                </p:cNvPr>
                <p:cNvCxnSpPr>
                  <a:cxnSpLocks/>
                </p:cNvCxnSpPr>
                <p:nvPr/>
              </p:nvCxnSpPr>
              <p:spPr>
                <a:xfrm>
                  <a:off x="6085608" y="2195509"/>
                  <a:ext cx="0" cy="94568"/>
                </a:xfrm>
                <a:prstGeom prst="line">
                  <a:avLst/>
                </a:prstGeom>
                <a:noFill/>
                <a:ln w="12700" cap="flat" cmpd="sng" algn="ctr">
                  <a:solidFill>
                    <a:srgbClr val="00338D"/>
                  </a:solidFill>
                  <a:prstDash val="solid"/>
                  <a:miter lim="800000"/>
                </a:ln>
                <a:effectLst/>
              </p:spPr>
            </p:cxnSp>
            <p:cxnSp>
              <p:nvCxnSpPr>
                <p:cNvPr id="1021" name="Straight Connector 1020">
                  <a:extLst>
                    <a:ext uri="{FF2B5EF4-FFF2-40B4-BE49-F238E27FC236}">
                      <a16:creationId xmlns:a16="http://schemas.microsoft.com/office/drawing/2014/main" id="{252F967F-CF1F-476D-68D0-19BB4D025B76}"/>
                    </a:ext>
                  </a:extLst>
                </p:cNvPr>
                <p:cNvCxnSpPr>
                  <a:cxnSpLocks/>
                </p:cNvCxnSpPr>
                <p:nvPr/>
              </p:nvCxnSpPr>
              <p:spPr>
                <a:xfrm>
                  <a:off x="6085608" y="2100260"/>
                  <a:ext cx="0" cy="94568"/>
                </a:xfrm>
                <a:prstGeom prst="line">
                  <a:avLst/>
                </a:prstGeom>
                <a:noFill/>
                <a:ln w="12700" cap="flat" cmpd="sng" algn="ctr">
                  <a:solidFill>
                    <a:srgbClr val="FFFFFF"/>
                  </a:solidFill>
                  <a:prstDash val="solid"/>
                  <a:miter lim="800000"/>
                </a:ln>
                <a:effectLst/>
              </p:spPr>
            </p:cxnSp>
            <p:cxnSp>
              <p:nvCxnSpPr>
                <p:cNvPr id="1022" name="Straight Connector 1021">
                  <a:extLst>
                    <a:ext uri="{FF2B5EF4-FFF2-40B4-BE49-F238E27FC236}">
                      <a16:creationId xmlns:a16="http://schemas.microsoft.com/office/drawing/2014/main" id="{27FDCF50-89CE-2253-1AAC-799AD8BA97BD}"/>
                    </a:ext>
                  </a:extLst>
                </p:cNvPr>
                <p:cNvCxnSpPr>
                  <a:cxnSpLocks/>
                </p:cNvCxnSpPr>
                <p:nvPr/>
              </p:nvCxnSpPr>
              <p:spPr>
                <a:xfrm>
                  <a:off x="6085608" y="2290760"/>
                  <a:ext cx="0" cy="94568"/>
                </a:xfrm>
                <a:prstGeom prst="line">
                  <a:avLst/>
                </a:prstGeom>
                <a:noFill/>
                <a:ln w="12700" cap="flat" cmpd="sng" algn="ctr">
                  <a:solidFill>
                    <a:srgbClr val="FFFFFF"/>
                  </a:solidFill>
                  <a:prstDash val="solid"/>
                  <a:miter lim="800000"/>
                </a:ln>
                <a:effectLst/>
              </p:spPr>
            </p:cxnSp>
          </p:grpSp>
          <p:sp>
            <p:nvSpPr>
              <p:cNvPr id="1019" name="Oval 1018">
                <a:extLst>
                  <a:ext uri="{FF2B5EF4-FFF2-40B4-BE49-F238E27FC236}">
                    <a16:creationId xmlns:a16="http://schemas.microsoft.com/office/drawing/2014/main" id="{603ED32D-0F96-5ACE-E74B-92C411E1988A}"/>
                  </a:ext>
                </a:extLst>
              </p:cNvPr>
              <p:cNvSpPr>
                <a:spLocks/>
              </p:cNvSpPr>
              <p:nvPr/>
            </p:nvSpPr>
            <p:spPr>
              <a:xfrm>
                <a:off x="4738918" y="3874467"/>
                <a:ext cx="77002" cy="77002"/>
              </a:xfrm>
              <a:prstGeom prst="ellipse">
                <a:avLst/>
              </a:prstGeom>
              <a:solidFill>
                <a:srgbClr val="7213EA"/>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94" name="Group 993">
              <a:extLst>
                <a:ext uri="{FF2B5EF4-FFF2-40B4-BE49-F238E27FC236}">
                  <a16:creationId xmlns:a16="http://schemas.microsoft.com/office/drawing/2014/main" id="{86988B2B-75A2-0A21-5FD2-B026499A899B}"/>
                </a:ext>
              </a:extLst>
            </p:cNvPr>
            <p:cNvGrpSpPr>
              <a:grpSpLocks/>
            </p:cNvGrpSpPr>
            <p:nvPr/>
          </p:nvGrpSpPr>
          <p:grpSpPr>
            <a:xfrm>
              <a:off x="1706897" y="2850338"/>
              <a:ext cx="194410" cy="73265"/>
              <a:chOff x="4856222" y="2735379"/>
              <a:chExt cx="311748" cy="117485"/>
            </a:xfrm>
          </p:grpSpPr>
          <p:grpSp>
            <p:nvGrpSpPr>
              <p:cNvPr id="1013" name="Group 1012">
                <a:extLst>
                  <a:ext uri="{FF2B5EF4-FFF2-40B4-BE49-F238E27FC236}">
                    <a16:creationId xmlns:a16="http://schemas.microsoft.com/office/drawing/2014/main" id="{D2C3BE82-71E4-F5A1-1316-FCC98819E3A6}"/>
                  </a:ext>
                </a:extLst>
              </p:cNvPr>
              <p:cNvGrpSpPr>
                <a:grpSpLocks/>
              </p:cNvGrpSpPr>
              <p:nvPr/>
            </p:nvGrpSpPr>
            <p:grpSpPr>
              <a:xfrm rot="18071154" flipH="1">
                <a:off x="5025436" y="2710330"/>
                <a:ext cx="0" cy="285068"/>
                <a:chOff x="6085608" y="2100260"/>
                <a:chExt cx="0" cy="285068"/>
              </a:xfrm>
            </p:grpSpPr>
            <p:cxnSp>
              <p:nvCxnSpPr>
                <p:cNvPr id="1015" name="Straight Connector 1014">
                  <a:extLst>
                    <a:ext uri="{FF2B5EF4-FFF2-40B4-BE49-F238E27FC236}">
                      <a16:creationId xmlns:a16="http://schemas.microsoft.com/office/drawing/2014/main" id="{68E8C79E-1F2D-A750-2C7E-E42076DCB1CE}"/>
                    </a:ext>
                  </a:extLst>
                </p:cNvPr>
                <p:cNvCxnSpPr>
                  <a:cxnSpLocks/>
                </p:cNvCxnSpPr>
                <p:nvPr/>
              </p:nvCxnSpPr>
              <p:spPr>
                <a:xfrm>
                  <a:off x="6085608" y="2195509"/>
                  <a:ext cx="0" cy="94568"/>
                </a:xfrm>
                <a:prstGeom prst="line">
                  <a:avLst/>
                </a:prstGeom>
                <a:noFill/>
                <a:ln w="12700" cap="flat" cmpd="sng" algn="ctr">
                  <a:solidFill>
                    <a:srgbClr val="00338D"/>
                  </a:solidFill>
                  <a:prstDash val="solid"/>
                  <a:miter lim="800000"/>
                </a:ln>
                <a:effectLst/>
              </p:spPr>
            </p:cxnSp>
            <p:cxnSp>
              <p:nvCxnSpPr>
                <p:cNvPr id="1016" name="Straight Connector 1015">
                  <a:extLst>
                    <a:ext uri="{FF2B5EF4-FFF2-40B4-BE49-F238E27FC236}">
                      <a16:creationId xmlns:a16="http://schemas.microsoft.com/office/drawing/2014/main" id="{44501E6D-979B-143E-27C1-761DF528FCE3}"/>
                    </a:ext>
                  </a:extLst>
                </p:cNvPr>
                <p:cNvCxnSpPr>
                  <a:cxnSpLocks/>
                </p:cNvCxnSpPr>
                <p:nvPr/>
              </p:nvCxnSpPr>
              <p:spPr>
                <a:xfrm>
                  <a:off x="6085608" y="2100260"/>
                  <a:ext cx="0" cy="94568"/>
                </a:xfrm>
                <a:prstGeom prst="line">
                  <a:avLst/>
                </a:prstGeom>
                <a:noFill/>
                <a:ln w="12700" cap="flat" cmpd="sng" algn="ctr">
                  <a:solidFill>
                    <a:srgbClr val="FFFFFF"/>
                  </a:solidFill>
                  <a:prstDash val="solid"/>
                  <a:miter lim="800000"/>
                </a:ln>
                <a:effectLst/>
              </p:spPr>
            </p:cxnSp>
            <p:cxnSp>
              <p:nvCxnSpPr>
                <p:cNvPr id="1017" name="Straight Connector 1016">
                  <a:extLst>
                    <a:ext uri="{FF2B5EF4-FFF2-40B4-BE49-F238E27FC236}">
                      <a16:creationId xmlns:a16="http://schemas.microsoft.com/office/drawing/2014/main" id="{5922E799-D9D4-1922-8B09-5C4877E1829A}"/>
                    </a:ext>
                  </a:extLst>
                </p:cNvPr>
                <p:cNvCxnSpPr>
                  <a:cxnSpLocks/>
                </p:cNvCxnSpPr>
                <p:nvPr/>
              </p:nvCxnSpPr>
              <p:spPr>
                <a:xfrm>
                  <a:off x="6085608" y="2290760"/>
                  <a:ext cx="0" cy="94568"/>
                </a:xfrm>
                <a:prstGeom prst="line">
                  <a:avLst/>
                </a:prstGeom>
                <a:noFill/>
                <a:ln w="12700" cap="flat" cmpd="sng" algn="ctr">
                  <a:solidFill>
                    <a:srgbClr val="FFFFFF"/>
                  </a:solidFill>
                  <a:prstDash val="solid"/>
                  <a:miter lim="800000"/>
                </a:ln>
                <a:effectLst/>
              </p:spPr>
            </p:cxnSp>
          </p:grpSp>
          <p:sp>
            <p:nvSpPr>
              <p:cNvPr id="1014" name="Oval 1013">
                <a:extLst>
                  <a:ext uri="{FF2B5EF4-FFF2-40B4-BE49-F238E27FC236}">
                    <a16:creationId xmlns:a16="http://schemas.microsoft.com/office/drawing/2014/main" id="{2CDA9341-A856-C45F-715F-BE0FC09FAE32}"/>
                  </a:ext>
                </a:extLst>
              </p:cNvPr>
              <p:cNvSpPr>
                <a:spLocks/>
              </p:cNvSpPr>
              <p:nvPr/>
            </p:nvSpPr>
            <p:spPr>
              <a:xfrm>
                <a:off x="4856222" y="2735379"/>
                <a:ext cx="77002" cy="77002"/>
              </a:xfrm>
              <a:prstGeom prst="ellipse">
                <a:avLst/>
              </a:prstGeom>
              <a:solidFill>
                <a:srgbClr val="1E49E2"/>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sp>
          <p:nvSpPr>
            <p:cNvPr id="995" name="Oval 994">
              <a:extLst>
                <a:ext uri="{FF2B5EF4-FFF2-40B4-BE49-F238E27FC236}">
                  <a16:creationId xmlns:a16="http://schemas.microsoft.com/office/drawing/2014/main" id="{275FFE6C-FABC-937A-215E-987C731AC159}"/>
                </a:ext>
              </a:extLst>
            </p:cNvPr>
            <p:cNvSpPr>
              <a:spLocks/>
            </p:cNvSpPr>
            <p:nvPr/>
          </p:nvSpPr>
          <p:spPr>
            <a:xfrm>
              <a:off x="1940581" y="2818595"/>
              <a:ext cx="1088148" cy="1625285"/>
            </a:xfrm>
            <a:prstGeom prst="ellipse">
              <a:avLst/>
            </a:prstGeom>
            <a:noFill/>
            <a:ln w="12700" cap="flat" cmpd="sng" algn="ctr">
              <a:noFill/>
              <a:prstDash val="solid"/>
              <a:miter lim="800000"/>
            </a:ln>
            <a:effectLst/>
          </p:spPr>
          <p:txBody>
            <a:bodyPr lIns="54610" tIns="54610" rIns="54610" bIns="54610" rtlCol="0" anchor="ctr">
              <a:prstTxWarp prst="textArchUp">
                <a:avLst>
                  <a:gd name="adj" fmla="val 13376492"/>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KPMG Bold"/>
                  <a:ea typeface="+mn-ea"/>
                  <a:cs typeface="+mn-cs"/>
                </a:rPr>
                <a:t>Governance</a:t>
              </a:r>
            </a:p>
          </p:txBody>
        </p:sp>
        <p:grpSp>
          <p:nvGrpSpPr>
            <p:cNvPr id="996" name="Group 995">
              <a:extLst>
                <a:ext uri="{FF2B5EF4-FFF2-40B4-BE49-F238E27FC236}">
                  <a16:creationId xmlns:a16="http://schemas.microsoft.com/office/drawing/2014/main" id="{7EE366D0-8272-EDD9-73F2-E5B41E149313}"/>
                </a:ext>
              </a:extLst>
            </p:cNvPr>
            <p:cNvGrpSpPr/>
            <p:nvPr/>
          </p:nvGrpSpPr>
          <p:grpSpPr>
            <a:xfrm>
              <a:off x="1786006" y="2146469"/>
              <a:ext cx="1380219" cy="2369043"/>
              <a:chOff x="2152807" y="1275860"/>
              <a:chExt cx="2413575" cy="4142721"/>
            </a:xfrm>
          </p:grpSpPr>
          <p:sp>
            <p:nvSpPr>
              <p:cNvPr id="1008" name="Freeform: Shape 504">
                <a:extLst>
                  <a:ext uri="{FF2B5EF4-FFF2-40B4-BE49-F238E27FC236}">
                    <a16:creationId xmlns:a16="http://schemas.microsoft.com/office/drawing/2014/main" id="{0CE11891-D3D1-CC00-3C4E-D0CFB0362786}"/>
                  </a:ext>
                </a:extLst>
              </p:cNvPr>
              <p:cNvSpPr>
                <a:spLocks/>
              </p:cNvSpPr>
              <p:nvPr/>
            </p:nvSpPr>
            <p:spPr>
              <a:xfrm>
                <a:off x="2574550" y="2532172"/>
                <a:ext cx="1582630" cy="1582628"/>
              </a:xfrm>
              <a:custGeom>
                <a:avLst/>
                <a:gdLst>
                  <a:gd name="connsiteX0" fmla="*/ 1043674 w 1043673"/>
                  <a:gd name="connsiteY0" fmla="*/ 521837 h 1043673"/>
                  <a:gd name="connsiteX1" fmla="*/ 521837 w 1043673"/>
                  <a:gd name="connsiteY1" fmla="*/ 1043674 h 1043673"/>
                  <a:gd name="connsiteX2" fmla="*/ 0 w 1043673"/>
                  <a:gd name="connsiteY2" fmla="*/ 521837 h 1043673"/>
                  <a:gd name="connsiteX3" fmla="*/ 521837 w 1043673"/>
                  <a:gd name="connsiteY3" fmla="*/ 0 h 1043673"/>
                  <a:gd name="connsiteX4" fmla="*/ 1043674 w 1043673"/>
                  <a:gd name="connsiteY4" fmla="*/ 521837 h 104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673" h="1043673">
                    <a:moveTo>
                      <a:pt x="1043674" y="521837"/>
                    </a:moveTo>
                    <a:cubicBezTo>
                      <a:pt x="1043674" y="810040"/>
                      <a:pt x="810040" y="1043674"/>
                      <a:pt x="521837" y="1043674"/>
                    </a:cubicBezTo>
                    <a:cubicBezTo>
                      <a:pt x="233634" y="1043674"/>
                      <a:pt x="0" y="810040"/>
                      <a:pt x="0" y="521837"/>
                    </a:cubicBezTo>
                    <a:cubicBezTo>
                      <a:pt x="0" y="233634"/>
                      <a:pt x="233634" y="0"/>
                      <a:pt x="521837" y="0"/>
                    </a:cubicBezTo>
                    <a:cubicBezTo>
                      <a:pt x="810040" y="0"/>
                      <a:pt x="1043674" y="233634"/>
                      <a:pt x="1043674" y="521837"/>
                    </a:cubicBezTo>
                    <a:close/>
                  </a:path>
                </a:pathLst>
              </a:custGeom>
              <a:solidFill>
                <a:srgbClr val="00B8F5"/>
              </a:solidFill>
              <a:ln w="84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09" name="Freeform: Shape 505">
                <a:extLst>
                  <a:ext uri="{FF2B5EF4-FFF2-40B4-BE49-F238E27FC236}">
                    <a16:creationId xmlns:a16="http://schemas.microsoft.com/office/drawing/2014/main" id="{9FBBB780-075D-3EF0-40C8-86655025C5F3}"/>
                  </a:ext>
                </a:extLst>
              </p:cNvPr>
              <p:cNvSpPr/>
              <p:nvPr/>
            </p:nvSpPr>
            <p:spPr>
              <a:xfrm>
                <a:off x="2841431" y="2799855"/>
                <a:ext cx="1044771" cy="1051151"/>
              </a:xfrm>
              <a:custGeom>
                <a:avLst/>
                <a:gdLst>
                  <a:gd name="connsiteX0" fmla="*/ 898970 w 898969"/>
                  <a:gd name="connsiteY0" fmla="*/ 455009 h 904458"/>
                  <a:gd name="connsiteX1" fmla="*/ 895826 w 898969"/>
                  <a:gd name="connsiteY1" fmla="*/ 508635 h 904458"/>
                  <a:gd name="connsiteX2" fmla="*/ 845249 w 898969"/>
                  <a:gd name="connsiteY2" fmla="*/ 668179 h 904458"/>
                  <a:gd name="connsiteX3" fmla="*/ 813340 w 898969"/>
                  <a:gd name="connsiteY3" fmla="*/ 719042 h 904458"/>
                  <a:gd name="connsiteX4" fmla="*/ 775049 w 898969"/>
                  <a:gd name="connsiteY4" fmla="*/ 765048 h 904458"/>
                  <a:gd name="connsiteX5" fmla="*/ 644652 w 898969"/>
                  <a:gd name="connsiteY5" fmla="*/ 859822 h 904458"/>
                  <a:gd name="connsiteX6" fmla="*/ 589026 w 898969"/>
                  <a:gd name="connsiteY6" fmla="*/ 882205 h 904458"/>
                  <a:gd name="connsiteX7" fmla="*/ 530828 w 898969"/>
                  <a:gd name="connsiteY7" fmla="*/ 896969 h 904458"/>
                  <a:gd name="connsiteX8" fmla="*/ 369761 w 898969"/>
                  <a:gd name="connsiteY8" fmla="*/ 897160 h 904458"/>
                  <a:gd name="connsiteX9" fmla="*/ 311468 w 898969"/>
                  <a:gd name="connsiteY9" fmla="*/ 882587 h 904458"/>
                  <a:gd name="connsiteX10" fmla="*/ 255842 w 898969"/>
                  <a:gd name="connsiteY10" fmla="*/ 860203 h 904458"/>
                  <a:gd name="connsiteX11" fmla="*/ 125444 w 898969"/>
                  <a:gd name="connsiteY11" fmla="*/ 765524 h 904458"/>
                  <a:gd name="connsiteX12" fmla="*/ 86868 w 898969"/>
                  <a:gd name="connsiteY12" fmla="*/ 719614 h 904458"/>
                  <a:gd name="connsiteX13" fmla="*/ 86868 w 898969"/>
                  <a:gd name="connsiteY13" fmla="*/ 719614 h 904458"/>
                  <a:gd name="connsiteX14" fmla="*/ 54864 w 898969"/>
                  <a:gd name="connsiteY14" fmla="*/ 668846 h 904458"/>
                  <a:gd name="connsiteX15" fmla="*/ 22955 w 898969"/>
                  <a:gd name="connsiteY15" fmla="*/ 594551 h 904458"/>
                  <a:gd name="connsiteX16" fmla="*/ 3905 w 898969"/>
                  <a:gd name="connsiteY16" fmla="*/ 508635 h 904458"/>
                  <a:gd name="connsiteX17" fmla="*/ 0 w 898969"/>
                  <a:gd name="connsiteY17" fmla="*/ 448818 h 904458"/>
                  <a:gd name="connsiteX18" fmla="*/ 3143 w 898969"/>
                  <a:gd name="connsiteY18" fmla="*/ 396050 h 904458"/>
                  <a:gd name="connsiteX19" fmla="*/ 3143 w 898969"/>
                  <a:gd name="connsiteY19" fmla="*/ 396050 h 904458"/>
                  <a:gd name="connsiteX20" fmla="*/ 33623 w 898969"/>
                  <a:gd name="connsiteY20" fmla="*/ 278130 h 904458"/>
                  <a:gd name="connsiteX21" fmla="*/ 60008 w 898969"/>
                  <a:gd name="connsiteY21" fmla="*/ 224314 h 904458"/>
                  <a:gd name="connsiteX22" fmla="*/ 93440 w 898969"/>
                  <a:gd name="connsiteY22" fmla="*/ 174593 h 904458"/>
                  <a:gd name="connsiteX23" fmla="*/ 174498 w 898969"/>
                  <a:gd name="connsiteY23" fmla="*/ 93440 h 904458"/>
                  <a:gd name="connsiteX24" fmla="*/ 224219 w 898969"/>
                  <a:gd name="connsiteY24" fmla="*/ 60103 h 904458"/>
                  <a:gd name="connsiteX25" fmla="*/ 224314 w 898969"/>
                  <a:gd name="connsiteY25" fmla="*/ 60103 h 904458"/>
                  <a:gd name="connsiteX26" fmla="*/ 278035 w 898969"/>
                  <a:gd name="connsiteY26" fmla="*/ 33718 h 904458"/>
                  <a:gd name="connsiteX27" fmla="*/ 389001 w 898969"/>
                  <a:gd name="connsiteY27" fmla="*/ 3905 h 904458"/>
                  <a:gd name="connsiteX28" fmla="*/ 448723 w 898969"/>
                  <a:gd name="connsiteY28" fmla="*/ 0 h 904458"/>
                  <a:gd name="connsiteX29" fmla="*/ 508540 w 898969"/>
                  <a:gd name="connsiteY29" fmla="*/ 3905 h 904458"/>
                  <a:gd name="connsiteX30" fmla="*/ 619411 w 898969"/>
                  <a:gd name="connsiteY30" fmla="*/ 33718 h 904458"/>
                  <a:gd name="connsiteX31" fmla="*/ 673227 w 898969"/>
                  <a:gd name="connsiteY31" fmla="*/ 60103 h 904458"/>
                  <a:gd name="connsiteX32" fmla="*/ 722948 w 898969"/>
                  <a:gd name="connsiteY32" fmla="*/ 93440 h 904458"/>
                  <a:gd name="connsiteX33" fmla="*/ 804101 w 898969"/>
                  <a:gd name="connsiteY33" fmla="*/ 174593 h 904458"/>
                  <a:gd name="connsiteX34" fmla="*/ 837438 w 898969"/>
                  <a:gd name="connsiteY34" fmla="*/ 224314 h 904458"/>
                  <a:gd name="connsiteX35" fmla="*/ 863918 w 898969"/>
                  <a:gd name="connsiteY35" fmla="*/ 278225 h 904458"/>
                  <a:gd name="connsiteX36" fmla="*/ 894207 w 898969"/>
                  <a:gd name="connsiteY36" fmla="*/ 395192 h 904458"/>
                  <a:gd name="connsiteX37" fmla="*/ 898493 w 898969"/>
                  <a:gd name="connsiteY37" fmla="*/ 455009 h 90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8969" h="904458">
                    <a:moveTo>
                      <a:pt x="898970" y="455009"/>
                    </a:moveTo>
                    <a:cubicBezTo>
                      <a:pt x="898970" y="473107"/>
                      <a:pt x="897922" y="490918"/>
                      <a:pt x="895826" y="508635"/>
                    </a:cubicBezTo>
                    <a:cubicBezTo>
                      <a:pt x="889063" y="564832"/>
                      <a:pt x="871728" y="618934"/>
                      <a:pt x="845249" y="668179"/>
                    </a:cubicBezTo>
                    <a:cubicBezTo>
                      <a:pt x="835724" y="685800"/>
                      <a:pt x="825056" y="702850"/>
                      <a:pt x="813340" y="719042"/>
                    </a:cubicBezTo>
                    <a:cubicBezTo>
                      <a:pt x="801624" y="735235"/>
                      <a:pt x="788861" y="750570"/>
                      <a:pt x="775049" y="765048"/>
                    </a:cubicBezTo>
                    <a:cubicBezTo>
                      <a:pt x="738378" y="803624"/>
                      <a:pt x="694563" y="836009"/>
                      <a:pt x="644652" y="859822"/>
                    </a:cubicBezTo>
                    <a:cubicBezTo>
                      <a:pt x="626840" y="868489"/>
                      <a:pt x="608362" y="875824"/>
                      <a:pt x="589026" y="882205"/>
                    </a:cubicBezTo>
                    <a:cubicBezTo>
                      <a:pt x="569690" y="888587"/>
                      <a:pt x="550259" y="893350"/>
                      <a:pt x="530828" y="896969"/>
                    </a:cubicBezTo>
                    <a:cubicBezTo>
                      <a:pt x="476441" y="907066"/>
                      <a:pt x="421958" y="906780"/>
                      <a:pt x="369761" y="897160"/>
                    </a:cubicBezTo>
                    <a:cubicBezTo>
                      <a:pt x="350044" y="893636"/>
                      <a:pt x="330518" y="888682"/>
                      <a:pt x="311468" y="882587"/>
                    </a:cubicBezTo>
                    <a:cubicBezTo>
                      <a:pt x="292418" y="876395"/>
                      <a:pt x="273749" y="868871"/>
                      <a:pt x="255842" y="860203"/>
                    </a:cubicBezTo>
                    <a:cubicBezTo>
                      <a:pt x="207169" y="836962"/>
                      <a:pt x="162782" y="804958"/>
                      <a:pt x="125444" y="765524"/>
                    </a:cubicBezTo>
                    <a:cubicBezTo>
                      <a:pt x="111538" y="751142"/>
                      <a:pt x="98774" y="735901"/>
                      <a:pt x="86868" y="719614"/>
                    </a:cubicBezTo>
                    <a:lnTo>
                      <a:pt x="86868" y="719614"/>
                    </a:lnTo>
                    <a:cubicBezTo>
                      <a:pt x="75152" y="703421"/>
                      <a:pt x="64389" y="686562"/>
                      <a:pt x="54864" y="668846"/>
                    </a:cubicBezTo>
                    <a:cubicBezTo>
                      <a:pt x="42196" y="645509"/>
                      <a:pt x="31528" y="620744"/>
                      <a:pt x="22955" y="594551"/>
                    </a:cubicBezTo>
                    <a:cubicBezTo>
                      <a:pt x="13621" y="566071"/>
                      <a:pt x="7429" y="537305"/>
                      <a:pt x="3905" y="508635"/>
                    </a:cubicBezTo>
                    <a:cubicBezTo>
                      <a:pt x="1715" y="491014"/>
                      <a:pt x="0" y="448818"/>
                      <a:pt x="0" y="448818"/>
                    </a:cubicBezTo>
                    <a:cubicBezTo>
                      <a:pt x="0" y="431006"/>
                      <a:pt x="1048" y="413385"/>
                      <a:pt x="3143" y="396050"/>
                    </a:cubicBezTo>
                    <a:lnTo>
                      <a:pt x="3143" y="396050"/>
                    </a:lnTo>
                    <a:cubicBezTo>
                      <a:pt x="7906" y="354616"/>
                      <a:pt x="18383" y="315182"/>
                      <a:pt x="33623" y="278130"/>
                    </a:cubicBezTo>
                    <a:cubicBezTo>
                      <a:pt x="41148" y="259556"/>
                      <a:pt x="50006" y="241554"/>
                      <a:pt x="60008" y="224314"/>
                    </a:cubicBezTo>
                    <a:cubicBezTo>
                      <a:pt x="70009" y="207073"/>
                      <a:pt x="81248" y="190309"/>
                      <a:pt x="93440" y="174593"/>
                    </a:cubicBezTo>
                    <a:cubicBezTo>
                      <a:pt x="116777" y="144209"/>
                      <a:pt x="144113" y="116872"/>
                      <a:pt x="174498" y="93440"/>
                    </a:cubicBezTo>
                    <a:cubicBezTo>
                      <a:pt x="190214" y="81343"/>
                      <a:pt x="206883" y="70104"/>
                      <a:pt x="224219" y="60103"/>
                    </a:cubicBezTo>
                    <a:lnTo>
                      <a:pt x="224314" y="60103"/>
                    </a:lnTo>
                    <a:cubicBezTo>
                      <a:pt x="241554" y="50101"/>
                      <a:pt x="259461" y="41243"/>
                      <a:pt x="278035" y="33718"/>
                    </a:cubicBezTo>
                    <a:cubicBezTo>
                      <a:pt x="312992" y="19240"/>
                      <a:pt x="350234" y="9144"/>
                      <a:pt x="389001" y="3905"/>
                    </a:cubicBezTo>
                    <a:cubicBezTo>
                      <a:pt x="408527" y="1333"/>
                      <a:pt x="428530" y="0"/>
                      <a:pt x="448723" y="0"/>
                    </a:cubicBezTo>
                    <a:cubicBezTo>
                      <a:pt x="468916" y="0"/>
                      <a:pt x="488918" y="1333"/>
                      <a:pt x="508540" y="3905"/>
                    </a:cubicBezTo>
                    <a:cubicBezTo>
                      <a:pt x="547307" y="9049"/>
                      <a:pt x="584454" y="19240"/>
                      <a:pt x="619411" y="33718"/>
                    </a:cubicBezTo>
                    <a:cubicBezTo>
                      <a:pt x="637985" y="41243"/>
                      <a:pt x="655987" y="50101"/>
                      <a:pt x="673227" y="60103"/>
                    </a:cubicBezTo>
                    <a:cubicBezTo>
                      <a:pt x="690563" y="70104"/>
                      <a:pt x="707231" y="81343"/>
                      <a:pt x="722948" y="93440"/>
                    </a:cubicBezTo>
                    <a:cubicBezTo>
                      <a:pt x="753332" y="116872"/>
                      <a:pt x="780669" y="144209"/>
                      <a:pt x="804101" y="174593"/>
                    </a:cubicBezTo>
                    <a:cubicBezTo>
                      <a:pt x="816197" y="190309"/>
                      <a:pt x="827437" y="206978"/>
                      <a:pt x="837438" y="224314"/>
                    </a:cubicBezTo>
                    <a:cubicBezTo>
                      <a:pt x="847439" y="241649"/>
                      <a:pt x="856297" y="259651"/>
                      <a:pt x="863918" y="278225"/>
                    </a:cubicBezTo>
                    <a:cubicBezTo>
                      <a:pt x="879158" y="314992"/>
                      <a:pt x="889445" y="354235"/>
                      <a:pt x="894207" y="395192"/>
                    </a:cubicBezTo>
                    <a:cubicBezTo>
                      <a:pt x="896398" y="412813"/>
                      <a:pt x="898493" y="455009"/>
                      <a:pt x="898493" y="455009"/>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a:ln>
                    <a:noFill/>
                  </a:ln>
                  <a:solidFill>
                    <a:srgbClr val="000000"/>
                  </a:solidFill>
                  <a:effectLst/>
                  <a:uLnTx/>
                  <a:uFillTx/>
                </a:endParaRPr>
              </a:p>
            </p:txBody>
          </p:sp>
          <p:sp>
            <p:nvSpPr>
              <p:cNvPr id="1010" name="TextBox 1009">
                <a:extLst>
                  <a:ext uri="{FF2B5EF4-FFF2-40B4-BE49-F238E27FC236}">
                    <a16:creationId xmlns:a16="http://schemas.microsoft.com/office/drawing/2014/main" id="{D2F42B8E-E4C4-378A-5857-602C6246A8E2}"/>
                  </a:ext>
                </a:extLst>
              </p:cNvPr>
              <p:cNvSpPr txBox="1"/>
              <p:nvPr/>
            </p:nvSpPr>
            <p:spPr>
              <a:xfrm>
                <a:off x="2950344" y="2950589"/>
                <a:ext cx="826941" cy="749684"/>
              </a:xfrm>
              <a:prstGeom prst="rect">
                <a:avLst/>
              </a:prstGeom>
              <a:noFill/>
            </p:spPr>
            <p:txBody>
              <a:bodyPr wrap="square" lIns="54610" tIns="54610" rIns="54610" bIns="54610" rtlCol="0" anchor="ctr">
                <a:noAutofit/>
              </a:bodyPr>
              <a:lstStyle/>
              <a:p>
                <a:pPr marL="0" marR="0" lvl="0" indent="0" algn="ctr" defTabSz="914400" eaLnBrk="1" fontAlgn="auto" latinLnBrk="0" hangingPunct="1">
                  <a:lnSpc>
                    <a:spcPct val="80000"/>
                  </a:lnSpc>
                  <a:spcBef>
                    <a:spcPts val="0"/>
                  </a:spcBef>
                  <a:spcAft>
                    <a:spcPts val="600"/>
                  </a:spcAft>
                  <a:buClrTx/>
                  <a:buSzTx/>
                  <a:buFontTx/>
                  <a:buNone/>
                  <a:tabLst/>
                  <a:defRPr/>
                </a:pPr>
                <a:r>
                  <a:rPr kumimoji="0" lang="en-US" sz="1050" b="0" i="0" u="none" strike="noStrike" kern="0" cap="none" spc="0" normalizeH="0" baseline="0" noProof="0">
                    <a:ln>
                      <a:noFill/>
                    </a:ln>
                    <a:solidFill>
                      <a:srgbClr val="00338D"/>
                    </a:solidFill>
                    <a:effectLst/>
                    <a:uLnTx/>
                    <a:uFillTx/>
                    <a:latin typeface="KPMG Bold" panose="020B0803030202040204" pitchFamily="34" charset="0"/>
                  </a:rPr>
                  <a:t>IAM Managed Services</a:t>
                </a:r>
              </a:p>
            </p:txBody>
          </p:sp>
          <p:sp>
            <p:nvSpPr>
              <p:cNvPr id="1011" name="Oval 1010">
                <a:extLst>
                  <a:ext uri="{FF2B5EF4-FFF2-40B4-BE49-F238E27FC236}">
                    <a16:creationId xmlns:a16="http://schemas.microsoft.com/office/drawing/2014/main" id="{52D0AC83-65EE-3C89-217E-91202D4A46C7}"/>
                  </a:ext>
                </a:extLst>
              </p:cNvPr>
              <p:cNvSpPr>
                <a:spLocks/>
              </p:cNvSpPr>
              <p:nvPr/>
            </p:nvSpPr>
            <p:spPr>
              <a:xfrm>
                <a:off x="2293977" y="2235877"/>
                <a:ext cx="2130856" cy="3182704"/>
              </a:xfrm>
              <a:prstGeom prst="ellipse">
                <a:avLst/>
              </a:prstGeom>
              <a:noFill/>
              <a:ln w="12700" cap="flat" cmpd="sng" algn="ctr">
                <a:noFill/>
                <a:prstDash val="solid"/>
                <a:miter lim="800000"/>
              </a:ln>
              <a:effectLst/>
            </p:spPr>
            <p:txBody>
              <a:bodyPr lIns="54610" tIns="54610" rIns="54610" bIns="54610" rtlCol="0" anchor="ctr">
                <a:prstTxWarp prst="textArchUp">
                  <a:avLst>
                    <a:gd name="adj" fmla="val 12773217"/>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KPMG Bold"/>
                    <a:ea typeface="+mn-ea"/>
                    <a:cs typeface="+mn-cs"/>
                  </a:rPr>
                  <a:t>Governance</a:t>
                </a:r>
              </a:p>
            </p:txBody>
          </p:sp>
          <p:sp>
            <p:nvSpPr>
              <p:cNvPr id="1012" name="Oval 1011">
                <a:extLst>
                  <a:ext uri="{FF2B5EF4-FFF2-40B4-BE49-F238E27FC236}">
                    <a16:creationId xmlns:a16="http://schemas.microsoft.com/office/drawing/2014/main" id="{E2AF7381-A466-7A7C-A880-9DB0E842C9CA}"/>
                  </a:ext>
                </a:extLst>
              </p:cNvPr>
              <p:cNvSpPr>
                <a:spLocks/>
              </p:cNvSpPr>
              <p:nvPr/>
            </p:nvSpPr>
            <p:spPr>
              <a:xfrm>
                <a:off x="2152807" y="1275860"/>
                <a:ext cx="2413575" cy="3182704"/>
              </a:xfrm>
              <a:prstGeom prst="ellipse">
                <a:avLst/>
              </a:prstGeom>
              <a:noFill/>
              <a:ln w="12700" cap="flat" cmpd="sng" algn="ctr">
                <a:noFill/>
                <a:prstDash val="solid"/>
                <a:miter lim="800000"/>
              </a:ln>
              <a:effectLst/>
            </p:spPr>
            <p:txBody>
              <a:bodyPr lIns="54610" tIns="54610" rIns="54610" bIns="54610" rtlCol="0" anchor="ctr">
                <a:prstTxWarp prst="textArchDown">
                  <a:avLst>
                    <a:gd name="adj" fmla="val 3604767"/>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KPMG Bold"/>
                    <a:ea typeface="+mn-ea"/>
                    <a:cs typeface="+mn-cs"/>
                  </a:rPr>
                  <a:t>Governance</a:t>
                </a:r>
              </a:p>
            </p:txBody>
          </p:sp>
        </p:grpSp>
        <p:sp>
          <p:nvSpPr>
            <p:cNvPr id="997" name="fadeAM!!">
              <a:hlinkClick r:id="" action="ppaction://noaction"/>
              <a:extLst>
                <a:ext uri="{FF2B5EF4-FFF2-40B4-BE49-F238E27FC236}">
                  <a16:creationId xmlns:a16="http://schemas.microsoft.com/office/drawing/2014/main" id="{349B01D8-A00C-B147-6D09-B66B381B970D}"/>
                </a:ext>
              </a:extLst>
            </p:cNvPr>
            <p:cNvSpPr>
              <a:spLocks/>
            </p:cNvSpPr>
            <p:nvPr/>
          </p:nvSpPr>
          <p:spPr>
            <a:xfrm>
              <a:off x="1751640" y="1803964"/>
              <a:ext cx="1437132" cy="780391"/>
            </a:xfrm>
            <a:custGeom>
              <a:avLst/>
              <a:gdLst>
                <a:gd name="connsiteX0" fmla="*/ 2302084 w 2302083"/>
                <a:gd name="connsiteY0" fmla="*/ 290898 h 1250078"/>
                <a:gd name="connsiteX1" fmla="*/ 2053560 w 2302083"/>
                <a:gd name="connsiteY1" fmla="*/ 726025 h 1250078"/>
                <a:gd name="connsiteX2" fmla="*/ 2006194 w 2302083"/>
                <a:gd name="connsiteY2" fmla="*/ 808895 h 1250078"/>
                <a:gd name="connsiteX3" fmla="*/ 1757586 w 2302083"/>
                <a:gd name="connsiteY3" fmla="*/ 1244190 h 1250078"/>
                <a:gd name="connsiteX4" fmla="*/ 1159918 w 2302083"/>
                <a:gd name="connsiteY4" fmla="*/ 1097381 h 1250078"/>
                <a:gd name="connsiteX5" fmla="*/ 553079 w 2302083"/>
                <a:gd name="connsiteY5" fmla="*/ 1250079 h 1250078"/>
                <a:gd name="connsiteX6" fmla="*/ 300601 w 2302083"/>
                <a:gd name="connsiteY6" fmla="*/ 817392 h 1250078"/>
                <a:gd name="connsiteX7" fmla="*/ 252562 w 2302083"/>
                <a:gd name="connsiteY7" fmla="*/ 735027 h 1250078"/>
                <a:gd name="connsiteX8" fmla="*/ 0 w 2302083"/>
                <a:gd name="connsiteY8" fmla="*/ 302256 h 1250078"/>
                <a:gd name="connsiteX9" fmla="*/ 2302084 w 2302083"/>
                <a:gd name="connsiteY9" fmla="*/ 290898 h 125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2083" h="1250078">
                  <a:moveTo>
                    <a:pt x="2302084" y="290898"/>
                  </a:moveTo>
                  <a:lnTo>
                    <a:pt x="2053560" y="726025"/>
                  </a:lnTo>
                  <a:lnTo>
                    <a:pt x="2006194" y="808895"/>
                  </a:lnTo>
                  <a:lnTo>
                    <a:pt x="1757586" y="1244190"/>
                  </a:lnTo>
                  <a:cubicBezTo>
                    <a:pt x="1573591" y="1148028"/>
                    <a:pt x="1367974" y="1097381"/>
                    <a:pt x="1159918" y="1097381"/>
                  </a:cubicBezTo>
                  <a:cubicBezTo>
                    <a:pt x="951861" y="1097381"/>
                    <a:pt x="740019" y="1150047"/>
                    <a:pt x="553079" y="1250079"/>
                  </a:cubicBezTo>
                  <a:lnTo>
                    <a:pt x="300601" y="817392"/>
                  </a:lnTo>
                  <a:lnTo>
                    <a:pt x="252562" y="735027"/>
                  </a:lnTo>
                  <a:lnTo>
                    <a:pt x="0" y="302256"/>
                  </a:lnTo>
                  <a:cubicBezTo>
                    <a:pt x="739430" y="-110071"/>
                    <a:pt x="1606571" y="-87608"/>
                    <a:pt x="2302084" y="290898"/>
                  </a:cubicBezTo>
                  <a:close/>
                </a:path>
              </a:pathLst>
            </a:custGeom>
            <a:solidFill>
              <a:srgbClr val="E5E5E5">
                <a:alpha val="0"/>
              </a:srgbClr>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998" name="Freeform: Shape 510">
              <a:hlinkClick r:id="" action="ppaction://noaction"/>
              <a:extLst>
                <a:ext uri="{FF2B5EF4-FFF2-40B4-BE49-F238E27FC236}">
                  <a16:creationId xmlns:a16="http://schemas.microsoft.com/office/drawing/2014/main" id="{CEB8DF25-17D6-D8F5-225B-7A3B18D1B9E4}"/>
                </a:ext>
              </a:extLst>
            </p:cNvPr>
            <p:cNvSpPr>
              <a:spLocks/>
            </p:cNvSpPr>
            <p:nvPr/>
          </p:nvSpPr>
          <p:spPr>
            <a:xfrm>
              <a:off x="3148050" y="3318849"/>
              <a:ext cx="819726" cy="850883"/>
            </a:xfrm>
            <a:custGeom>
              <a:avLst/>
              <a:gdLst>
                <a:gd name="connsiteX0" fmla="*/ 813465 w 1314477"/>
                <a:gd name="connsiteY0" fmla="*/ 1346 h 1364440"/>
                <a:gd name="connsiteX1" fmla="*/ 811951 w 1314477"/>
                <a:gd name="connsiteY1" fmla="*/ 1346 h 1364440"/>
                <a:gd name="connsiteX2" fmla="*/ 718060 w 1314477"/>
                <a:gd name="connsiteY2" fmla="*/ 1599 h 1364440"/>
                <a:gd name="connsiteX3" fmla="*/ 217059 w 1314477"/>
                <a:gd name="connsiteY3" fmla="*/ 2860 h 1364440"/>
                <a:gd name="connsiteX4" fmla="*/ 216386 w 1314477"/>
                <a:gd name="connsiteY4" fmla="*/ 46441 h 1364440"/>
                <a:gd name="connsiteX5" fmla="*/ 214535 w 1314477"/>
                <a:gd name="connsiteY5" fmla="*/ 86403 h 1364440"/>
                <a:gd name="connsiteX6" fmla="*/ 0 w 1314477"/>
                <a:gd name="connsiteY6" fmla="*/ 721510 h 1364440"/>
                <a:gd name="connsiteX7" fmla="*/ 406186 w 1314477"/>
                <a:gd name="connsiteY7" fmla="*/ 1015043 h 1364440"/>
                <a:gd name="connsiteX8" fmla="*/ 483587 w 1314477"/>
                <a:gd name="connsiteY8" fmla="*/ 1070907 h 1364440"/>
                <a:gd name="connsiteX9" fmla="*/ 889856 w 1314477"/>
                <a:gd name="connsiteY9" fmla="*/ 1364441 h 1364440"/>
                <a:gd name="connsiteX10" fmla="*/ 1313289 w 1314477"/>
                <a:gd name="connsiteY10" fmla="*/ 81271 h 1364440"/>
                <a:gd name="connsiteX11" fmla="*/ 1314467 w 1314477"/>
                <a:gd name="connsiteY11" fmla="*/ 0 h 1364440"/>
                <a:gd name="connsiteX12" fmla="*/ 813465 w 1314477"/>
                <a:gd name="connsiteY12" fmla="*/ 1346 h 13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4477" h="1364440">
                  <a:moveTo>
                    <a:pt x="813465" y="1346"/>
                  </a:moveTo>
                  <a:lnTo>
                    <a:pt x="811951" y="1346"/>
                  </a:lnTo>
                  <a:lnTo>
                    <a:pt x="718060" y="1599"/>
                  </a:lnTo>
                  <a:lnTo>
                    <a:pt x="217059" y="2860"/>
                  </a:lnTo>
                  <a:cubicBezTo>
                    <a:pt x="217059" y="23220"/>
                    <a:pt x="216386" y="46441"/>
                    <a:pt x="216386" y="46441"/>
                  </a:cubicBezTo>
                  <a:lnTo>
                    <a:pt x="214535" y="86403"/>
                  </a:lnTo>
                  <a:cubicBezTo>
                    <a:pt x="200233" y="311622"/>
                    <a:pt x="125608" y="533056"/>
                    <a:pt x="0" y="721510"/>
                  </a:cubicBezTo>
                  <a:lnTo>
                    <a:pt x="406186" y="1015043"/>
                  </a:lnTo>
                  <a:lnTo>
                    <a:pt x="483587" y="1070907"/>
                  </a:lnTo>
                  <a:lnTo>
                    <a:pt x="889856" y="1364441"/>
                  </a:lnTo>
                  <a:cubicBezTo>
                    <a:pt x="1148728" y="990141"/>
                    <a:pt x="1298819" y="544834"/>
                    <a:pt x="1313289" y="81271"/>
                  </a:cubicBezTo>
                  <a:cubicBezTo>
                    <a:pt x="1314130" y="54265"/>
                    <a:pt x="1314551" y="27174"/>
                    <a:pt x="1314467" y="0"/>
                  </a:cubicBezTo>
                  <a:lnTo>
                    <a:pt x="813465" y="1346"/>
                  </a:lnTo>
                  <a:close/>
                </a:path>
              </a:pathLst>
            </a:custGeom>
            <a:solidFill>
              <a:srgbClr val="E5E5E5">
                <a:alpha val="0"/>
              </a:srgbClr>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999" name="Freeform: Shape 511">
              <a:hlinkClick r:id="" action="ppaction://noaction"/>
              <a:extLst>
                <a:ext uri="{FF2B5EF4-FFF2-40B4-BE49-F238E27FC236}">
                  <a16:creationId xmlns:a16="http://schemas.microsoft.com/office/drawing/2014/main" id="{9D91D5EA-69C9-9940-D47B-89E86F694F9F}"/>
                </a:ext>
              </a:extLst>
            </p:cNvPr>
            <p:cNvSpPr>
              <a:spLocks/>
            </p:cNvSpPr>
            <p:nvPr/>
          </p:nvSpPr>
          <p:spPr>
            <a:xfrm>
              <a:off x="2052468" y="4094601"/>
              <a:ext cx="862531" cy="715905"/>
            </a:xfrm>
            <a:custGeom>
              <a:avLst/>
              <a:gdLst>
                <a:gd name="connsiteX0" fmla="*/ 1383118 w 1383118"/>
                <a:gd name="connsiteY0" fmla="*/ 1042975 h 1147995"/>
                <a:gd name="connsiteX1" fmla="*/ 0 w 1383118"/>
                <a:gd name="connsiteY1" fmla="*/ 1047182 h 1147995"/>
                <a:gd name="connsiteX2" fmla="*/ 153540 w 1383118"/>
                <a:gd name="connsiteY2" fmla="*/ 570157 h 1147995"/>
                <a:gd name="connsiteX3" fmla="*/ 182817 w 1383118"/>
                <a:gd name="connsiteY3" fmla="*/ 479296 h 1147995"/>
                <a:gd name="connsiteX4" fmla="*/ 336441 w 1383118"/>
                <a:gd name="connsiteY4" fmla="*/ 2271 h 1147995"/>
                <a:gd name="connsiteX5" fmla="*/ 684829 w 1383118"/>
                <a:gd name="connsiteY5" fmla="*/ 50647 h 1147995"/>
                <a:gd name="connsiteX6" fmla="*/ 1041209 w 1383118"/>
                <a:gd name="connsiteY6" fmla="*/ 0 h 1147995"/>
                <a:gd name="connsiteX7" fmla="*/ 1197272 w 1383118"/>
                <a:gd name="connsiteY7" fmla="*/ 476099 h 1147995"/>
                <a:gd name="connsiteX8" fmla="*/ 1226971 w 1383118"/>
                <a:gd name="connsiteY8" fmla="*/ 566792 h 1147995"/>
                <a:gd name="connsiteX9" fmla="*/ 1383118 w 1383118"/>
                <a:gd name="connsiteY9" fmla="*/ 1042975 h 114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118" h="1147995">
                  <a:moveTo>
                    <a:pt x="1383118" y="1042975"/>
                  </a:moveTo>
                  <a:cubicBezTo>
                    <a:pt x="915601" y="1186082"/>
                    <a:pt x="436725" y="1178510"/>
                    <a:pt x="0" y="1047182"/>
                  </a:cubicBezTo>
                  <a:lnTo>
                    <a:pt x="153540" y="570157"/>
                  </a:lnTo>
                  <a:lnTo>
                    <a:pt x="182817" y="479296"/>
                  </a:lnTo>
                  <a:lnTo>
                    <a:pt x="336441" y="2271"/>
                  </a:lnTo>
                  <a:cubicBezTo>
                    <a:pt x="450018" y="34410"/>
                    <a:pt x="566961" y="50647"/>
                    <a:pt x="684829" y="50647"/>
                  </a:cubicBezTo>
                  <a:cubicBezTo>
                    <a:pt x="805220" y="50563"/>
                    <a:pt x="924855" y="33568"/>
                    <a:pt x="1041209" y="0"/>
                  </a:cubicBezTo>
                  <a:lnTo>
                    <a:pt x="1197272" y="476099"/>
                  </a:lnTo>
                  <a:lnTo>
                    <a:pt x="1226971" y="566792"/>
                  </a:lnTo>
                  <a:lnTo>
                    <a:pt x="1383118" y="1042975"/>
                  </a:lnTo>
                  <a:close/>
                </a:path>
              </a:pathLst>
            </a:custGeom>
            <a:solidFill>
              <a:srgbClr val="E5E5E5">
                <a:alpha val="0"/>
              </a:srgbClr>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00" name="Freeform: Shape 512">
              <a:hlinkClick r:id="" action="ppaction://noaction"/>
              <a:extLst>
                <a:ext uri="{FF2B5EF4-FFF2-40B4-BE49-F238E27FC236}">
                  <a16:creationId xmlns:a16="http://schemas.microsoft.com/office/drawing/2014/main" id="{36910DA8-FA82-6075-5189-F8905332D436}"/>
                </a:ext>
              </a:extLst>
            </p:cNvPr>
            <p:cNvSpPr>
              <a:spLocks/>
            </p:cNvSpPr>
            <p:nvPr/>
          </p:nvSpPr>
          <p:spPr>
            <a:xfrm>
              <a:off x="1296494" y="3820417"/>
              <a:ext cx="909172" cy="908963"/>
            </a:xfrm>
            <a:custGeom>
              <a:avLst/>
              <a:gdLst>
                <a:gd name="connsiteX0" fmla="*/ 1457911 w 1457910"/>
                <a:gd name="connsiteY0" fmla="*/ 412664 h 1457574"/>
                <a:gd name="connsiteX1" fmla="*/ 1304287 w 1457910"/>
                <a:gd name="connsiteY1" fmla="*/ 889688 h 1457574"/>
                <a:gd name="connsiteX2" fmla="*/ 1275009 w 1457910"/>
                <a:gd name="connsiteY2" fmla="*/ 980550 h 1457574"/>
                <a:gd name="connsiteX3" fmla="*/ 1121470 w 1457910"/>
                <a:gd name="connsiteY3" fmla="*/ 1457574 h 1457574"/>
                <a:gd name="connsiteX4" fmla="*/ 0 w 1457910"/>
                <a:gd name="connsiteY4" fmla="*/ 647642 h 1457574"/>
                <a:gd name="connsiteX5" fmla="*/ 404840 w 1457910"/>
                <a:gd name="connsiteY5" fmla="*/ 351921 h 1457574"/>
                <a:gd name="connsiteX6" fmla="*/ 481904 w 1457910"/>
                <a:gd name="connsiteY6" fmla="*/ 295553 h 1457574"/>
                <a:gd name="connsiteX7" fmla="*/ 886491 w 1457910"/>
                <a:gd name="connsiteY7" fmla="*/ 0 h 1457574"/>
                <a:gd name="connsiteX8" fmla="*/ 1457911 w 1457910"/>
                <a:gd name="connsiteY8" fmla="*/ 412664 h 145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910" h="1457574">
                  <a:moveTo>
                    <a:pt x="1457911" y="412664"/>
                  </a:moveTo>
                  <a:lnTo>
                    <a:pt x="1304287" y="889688"/>
                  </a:lnTo>
                  <a:lnTo>
                    <a:pt x="1275009" y="980550"/>
                  </a:lnTo>
                  <a:lnTo>
                    <a:pt x="1121470" y="1457574"/>
                  </a:lnTo>
                  <a:cubicBezTo>
                    <a:pt x="680790" y="1305633"/>
                    <a:pt x="287981" y="1026065"/>
                    <a:pt x="0" y="647642"/>
                  </a:cubicBezTo>
                  <a:lnTo>
                    <a:pt x="404840" y="351921"/>
                  </a:lnTo>
                  <a:lnTo>
                    <a:pt x="481904" y="295553"/>
                  </a:lnTo>
                  <a:lnTo>
                    <a:pt x="886491" y="0"/>
                  </a:lnTo>
                  <a:cubicBezTo>
                    <a:pt x="1033721" y="186351"/>
                    <a:pt x="1233869" y="330888"/>
                    <a:pt x="1457911" y="412664"/>
                  </a:cubicBezTo>
                  <a:close/>
                </a:path>
              </a:pathLst>
            </a:custGeom>
            <a:solidFill>
              <a:srgbClr val="E5E5E5">
                <a:alpha val="0"/>
              </a:srgbClr>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01" name="Freeform: Shape 513">
              <a:hlinkClick r:id="" action="ppaction://noaction"/>
              <a:extLst>
                <a:ext uri="{FF2B5EF4-FFF2-40B4-BE49-F238E27FC236}">
                  <a16:creationId xmlns:a16="http://schemas.microsoft.com/office/drawing/2014/main" id="{7F3E6290-0F3B-1507-E8B4-30830C123932}"/>
                </a:ext>
              </a:extLst>
            </p:cNvPr>
            <p:cNvSpPr>
              <a:spLocks/>
            </p:cNvSpPr>
            <p:nvPr/>
          </p:nvSpPr>
          <p:spPr>
            <a:xfrm>
              <a:off x="992300" y="3324934"/>
              <a:ext cx="821975" cy="851250"/>
            </a:xfrm>
            <a:custGeom>
              <a:avLst/>
              <a:gdLst>
                <a:gd name="connsiteX0" fmla="*/ 1318085 w 1318084"/>
                <a:gd name="connsiteY0" fmla="*/ 717387 h 1365029"/>
                <a:gd name="connsiteX1" fmla="*/ 913413 w 1318084"/>
                <a:gd name="connsiteY1" fmla="*/ 1013024 h 1365029"/>
                <a:gd name="connsiteX2" fmla="*/ 836349 w 1318084"/>
                <a:gd name="connsiteY2" fmla="*/ 1069308 h 1365029"/>
                <a:gd name="connsiteX3" fmla="*/ 431509 w 1318084"/>
                <a:gd name="connsiteY3" fmla="*/ 1365030 h 1365029"/>
                <a:gd name="connsiteX4" fmla="*/ 119551 w 1318084"/>
                <a:gd name="connsiteY4" fmla="*/ 739430 h 1365029"/>
                <a:gd name="connsiteX5" fmla="*/ 2019 w 1318084"/>
                <a:gd name="connsiteY5" fmla="*/ 93722 h 1365029"/>
                <a:gd name="connsiteX6" fmla="*/ 0 w 1318084"/>
                <a:gd name="connsiteY6" fmla="*/ 2860 h 1365029"/>
                <a:gd name="connsiteX7" fmla="*/ 499571 w 1318084"/>
                <a:gd name="connsiteY7" fmla="*/ 1514 h 1365029"/>
                <a:gd name="connsiteX8" fmla="*/ 501002 w 1318084"/>
                <a:gd name="connsiteY8" fmla="*/ 1514 h 1365029"/>
                <a:gd name="connsiteX9" fmla="*/ 596407 w 1318084"/>
                <a:gd name="connsiteY9" fmla="*/ 1262 h 1365029"/>
                <a:gd name="connsiteX10" fmla="*/ 1095978 w 1318084"/>
                <a:gd name="connsiteY10" fmla="*/ 0 h 1365029"/>
                <a:gd name="connsiteX11" fmla="*/ 1095978 w 1318084"/>
                <a:gd name="connsiteY11" fmla="*/ 0 h 1365029"/>
                <a:gd name="connsiteX12" fmla="*/ 1113814 w 1318084"/>
                <a:gd name="connsiteY12" fmla="*/ 189716 h 1365029"/>
                <a:gd name="connsiteX13" fmla="*/ 1161937 w 1318084"/>
                <a:gd name="connsiteY13" fmla="*/ 397857 h 1365029"/>
                <a:gd name="connsiteX14" fmla="*/ 1318085 w 1318084"/>
                <a:gd name="connsiteY14" fmla="*/ 717387 h 13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8084" h="1365029">
                  <a:moveTo>
                    <a:pt x="1318085" y="717387"/>
                  </a:moveTo>
                  <a:lnTo>
                    <a:pt x="913413" y="1013024"/>
                  </a:lnTo>
                  <a:lnTo>
                    <a:pt x="836349" y="1069308"/>
                  </a:lnTo>
                  <a:lnTo>
                    <a:pt x="431509" y="1365030"/>
                  </a:lnTo>
                  <a:cubicBezTo>
                    <a:pt x="300517" y="1177669"/>
                    <a:pt x="194427" y="968183"/>
                    <a:pt x="119551" y="739430"/>
                  </a:cubicBezTo>
                  <a:cubicBezTo>
                    <a:pt x="49301" y="525231"/>
                    <a:pt x="10937" y="308257"/>
                    <a:pt x="2019" y="93722"/>
                  </a:cubicBezTo>
                  <a:cubicBezTo>
                    <a:pt x="757" y="63351"/>
                    <a:pt x="84" y="33064"/>
                    <a:pt x="0" y="2860"/>
                  </a:cubicBezTo>
                  <a:lnTo>
                    <a:pt x="499571" y="1514"/>
                  </a:lnTo>
                  <a:lnTo>
                    <a:pt x="501002" y="1514"/>
                  </a:lnTo>
                  <a:lnTo>
                    <a:pt x="596407" y="1262"/>
                  </a:lnTo>
                  <a:lnTo>
                    <a:pt x="1095978" y="0"/>
                  </a:lnTo>
                  <a:lnTo>
                    <a:pt x="1095978" y="0"/>
                  </a:lnTo>
                  <a:cubicBezTo>
                    <a:pt x="1096315" y="63687"/>
                    <a:pt x="1102204" y="127122"/>
                    <a:pt x="1113814" y="189716"/>
                  </a:cubicBezTo>
                  <a:cubicBezTo>
                    <a:pt x="1126349" y="257189"/>
                    <a:pt x="1144017" y="343256"/>
                    <a:pt x="1161937" y="397857"/>
                  </a:cubicBezTo>
                  <a:cubicBezTo>
                    <a:pt x="1199375" y="511854"/>
                    <a:pt x="1251873" y="619122"/>
                    <a:pt x="1318085" y="717387"/>
                  </a:cubicBezTo>
                  <a:close/>
                </a:path>
              </a:pathLst>
            </a:custGeom>
            <a:solidFill>
              <a:srgbClr val="E5E5E5">
                <a:alpha val="0"/>
              </a:srgbClr>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02" name="Freeform: Shape 514">
              <a:hlinkClick r:id="" action="ppaction://noaction"/>
              <a:extLst>
                <a:ext uri="{FF2B5EF4-FFF2-40B4-BE49-F238E27FC236}">
                  <a16:creationId xmlns:a16="http://schemas.microsoft.com/office/drawing/2014/main" id="{81936C57-1E5C-2FCC-F4AB-9FA67C9E13F3}"/>
                </a:ext>
              </a:extLst>
            </p:cNvPr>
            <p:cNvSpPr>
              <a:spLocks/>
            </p:cNvSpPr>
            <p:nvPr/>
          </p:nvSpPr>
          <p:spPr>
            <a:xfrm>
              <a:off x="2734291" y="3809549"/>
              <a:ext cx="909854" cy="909434"/>
            </a:xfrm>
            <a:custGeom>
              <a:avLst/>
              <a:gdLst>
                <a:gd name="connsiteX0" fmla="*/ 1459005 w 1459004"/>
                <a:gd name="connsiteY0" fmla="*/ 642931 h 1458330"/>
                <a:gd name="connsiteX1" fmla="*/ 341825 w 1459004"/>
                <a:gd name="connsiteY1" fmla="*/ 1458331 h 1458330"/>
                <a:gd name="connsiteX2" fmla="*/ 185762 w 1459004"/>
                <a:gd name="connsiteY2" fmla="*/ 982148 h 1458330"/>
                <a:gd name="connsiteX3" fmla="*/ 156064 w 1459004"/>
                <a:gd name="connsiteY3" fmla="*/ 891539 h 1458330"/>
                <a:gd name="connsiteX4" fmla="*/ 0 w 1459004"/>
                <a:gd name="connsiteY4" fmla="*/ 415440 h 1458330"/>
                <a:gd name="connsiteX5" fmla="*/ 569064 w 1459004"/>
                <a:gd name="connsiteY5" fmla="*/ 0 h 1458330"/>
                <a:gd name="connsiteX6" fmla="*/ 975334 w 1459004"/>
                <a:gd name="connsiteY6" fmla="*/ 293534 h 1458330"/>
                <a:gd name="connsiteX7" fmla="*/ 1052650 w 1459004"/>
                <a:gd name="connsiteY7" fmla="*/ 349397 h 1458330"/>
                <a:gd name="connsiteX8" fmla="*/ 1459005 w 1459004"/>
                <a:gd name="connsiteY8" fmla="*/ 642931 h 14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004" h="1458330">
                  <a:moveTo>
                    <a:pt x="1459005" y="642931"/>
                  </a:moveTo>
                  <a:cubicBezTo>
                    <a:pt x="1184821" y="1007472"/>
                    <a:pt x="803369" y="1296967"/>
                    <a:pt x="341825" y="1458331"/>
                  </a:cubicBezTo>
                  <a:lnTo>
                    <a:pt x="185762" y="982148"/>
                  </a:lnTo>
                  <a:lnTo>
                    <a:pt x="156064" y="891539"/>
                  </a:lnTo>
                  <a:lnTo>
                    <a:pt x="0" y="415440"/>
                  </a:lnTo>
                  <a:cubicBezTo>
                    <a:pt x="226397" y="332066"/>
                    <a:pt x="421666" y="189548"/>
                    <a:pt x="569064" y="0"/>
                  </a:cubicBezTo>
                  <a:lnTo>
                    <a:pt x="975334" y="293534"/>
                  </a:lnTo>
                  <a:lnTo>
                    <a:pt x="1052650" y="349397"/>
                  </a:lnTo>
                  <a:lnTo>
                    <a:pt x="1459005" y="642931"/>
                  </a:lnTo>
                  <a:close/>
                </a:path>
              </a:pathLst>
            </a:custGeom>
            <a:solidFill>
              <a:srgbClr val="E5E5E5">
                <a:alpha val="0"/>
              </a:srgbClr>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03" name="Freeform: Shape 515">
              <a:hlinkClick r:id="" action="ppaction://noaction"/>
              <a:extLst>
                <a:ext uri="{FF2B5EF4-FFF2-40B4-BE49-F238E27FC236}">
                  <a16:creationId xmlns:a16="http://schemas.microsoft.com/office/drawing/2014/main" id="{06D8046A-E58E-8E95-5BB4-A832F4355B7F}"/>
                </a:ext>
              </a:extLst>
            </p:cNvPr>
            <p:cNvSpPr>
              <a:spLocks/>
            </p:cNvSpPr>
            <p:nvPr/>
          </p:nvSpPr>
          <p:spPr>
            <a:xfrm>
              <a:off x="2903037" y="2040110"/>
              <a:ext cx="1062581" cy="1221026"/>
            </a:xfrm>
            <a:custGeom>
              <a:avLst/>
              <a:gdLst>
                <a:gd name="connsiteX0" fmla="*/ 1703910 w 1703910"/>
                <a:gd name="connsiteY0" fmla="*/ 1955126 h 1957986"/>
                <a:gd name="connsiteX1" fmla="*/ 1206106 w 1703910"/>
                <a:gd name="connsiteY1" fmla="*/ 1956472 h 1957986"/>
                <a:gd name="connsiteX2" fmla="*/ 1202572 w 1703910"/>
                <a:gd name="connsiteY2" fmla="*/ 1956472 h 1957986"/>
                <a:gd name="connsiteX3" fmla="*/ 1107167 w 1703910"/>
                <a:gd name="connsiteY3" fmla="*/ 1956725 h 1957986"/>
                <a:gd name="connsiteX4" fmla="*/ 609615 w 1703910"/>
                <a:gd name="connsiteY4" fmla="*/ 1957987 h 1957986"/>
                <a:gd name="connsiteX5" fmla="*/ 605240 w 1703910"/>
                <a:gd name="connsiteY5" fmla="*/ 1957987 h 1957986"/>
                <a:gd name="connsiteX6" fmla="*/ 432435 w 1703910"/>
                <a:gd name="connsiteY6" fmla="*/ 1398346 h 1957986"/>
                <a:gd name="connsiteX7" fmla="*/ 0 w 1703910"/>
                <a:gd name="connsiteY7" fmla="*/ 953291 h 1957986"/>
                <a:gd name="connsiteX8" fmla="*/ 248608 w 1703910"/>
                <a:gd name="connsiteY8" fmla="*/ 517996 h 1957986"/>
                <a:gd name="connsiteX9" fmla="*/ 296310 w 1703910"/>
                <a:gd name="connsiteY9" fmla="*/ 434538 h 1957986"/>
                <a:gd name="connsiteX10" fmla="*/ 544498 w 1703910"/>
                <a:gd name="connsiteY10" fmla="*/ 0 h 1957986"/>
                <a:gd name="connsiteX11" fmla="*/ 1379921 w 1703910"/>
                <a:gd name="connsiteY11" fmla="*/ 845435 h 1957986"/>
                <a:gd name="connsiteX12" fmla="*/ 1703910 w 1703910"/>
                <a:gd name="connsiteY12" fmla="*/ 1955126 h 195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3910" h="1957986">
                  <a:moveTo>
                    <a:pt x="1703910" y="1955126"/>
                  </a:moveTo>
                  <a:lnTo>
                    <a:pt x="1206106" y="1956472"/>
                  </a:lnTo>
                  <a:lnTo>
                    <a:pt x="1202572" y="1956472"/>
                  </a:lnTo>
                  <a:lnTo>
                    <a:pt x="1107167" y="1956725"/>
                  </a:lnTo>
                  <a:lnTo>
                    <a:pt x="609615" y="1957987"/>
                  </a:lnTo>
                  <a:lnTo>
                    <a:pt x="605240" y="1957987"/>
                  </a:lnTo>
                  <a:cubicBezTo>
                    <a:pt x="591611" y="1761877"/>
                    <a:pt x="532467" y="1570057"/>
                    <a:pt x="432435" y="1398346"/>
                  </a:cubicBezTo>
                  <a:cubicBezTo>
                    <a:pt x="326345" y="1216454"/>
                    <a:pt x="177433" y="1063419"/>
                    <a:pt x="0" y="953291"/>
                  </a:cubicBezTo>
                  <a:lnTo>
                    <a:pt x="248608" y="517996"/>
                  </a:lnTo>
                  <a:lnTo>
                    <a:pt x="296310" y="434538"/>
                  </a:lnTo>
                  <a:lnTo>
                    <a:pt x="544498" y="0"/>
                  </a:lnTo>
                  <a:cubicBezTo>
                    <a:pt x="879088" y="199728"/>
                    <a:pt x="1169340" y="484680"/>
                    <a:pt x="1379921" y="845435"/>
                  </a:cubicBezTo>
                  <a:cubicBezTo>
                    <a:pt x="1584360" y="1195842"/>
                    <a:pt x="1689608" y="1576535"/>
                    <a:pt x="1703910" y="1955126"/>
                  </a:cubicBezTo>
                  <a:close/>
                </a:path>
              </a:pathLst>
            </a:custGeom>
            <a:solidFill>
              <a:srgbClr val="E5E5E5">
                <a:alpha val="0"/>
              </a:srgbClr>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04" name="Freeform: Shape 516">
              <a:hlinkClick r:id="" action="ppaction://noaction"/>
              <a:extLst>
                <a:ext uri="{FF2B5EF4-FFF2-40B4-BE49-F238E27FC236}">
                  <a16:creationId xmlns:a16="http://schemas.microsoft.com/office/drawing/2014/main" id="{1E0FCBBF-BB74-0AF2-05EB-1468665BDFC6}"/>
                </a:ext>
              </a:extLst>
            </p:cNvPr>
            <p:cNvSpPr>
              <a:spLocks/>
            </p:cNvSpPr>
            <p:nvPr/>
          </p:nvSpPr>
          <p:spPr>
            <a:xfrm>
              <a:off x="992749" y="2055855"/>
              <a:ext cx="1056547" cy="1219504"/>
            </a:xfrm>
            <a:custGeom>
              <a:avLst/>
              <a:gdLst>
                <a:gd name="connsiteX0" fmla="*/ 1694235 w 1694235"/>
                <a:gd name="connsiteY0" fmla="*/ 947823 h 1955546"/>
                <a:gd name="connsiteX1" fmla="*/ 1260202 w 1694235"/>
                <a:gd name="connsiteY1" fmla="*/ 1405665 h 1955546"/>
                <a:gd name="connsiteX2" fmla="*/ 1098586 w 1694235"/>
                <a:gd name="connsiteY2" fmla="*/ 1952686 h 1955546"/>
                <a:gd name="connsiteX3" fmla="*/ 1097072 w 1694235"/>
                <a:gd name="connsiteY3" fmla="*/ 1952686 h 1955546"/>
                <a:gd name="connsiteX4" fmla="*/ 596827 w 1694235"/>
                <a:gd name="connsiteY4" fmla="*/ 1953948 h 1955546"/>
                <a:gd name="connsiteX5" fmla="*/ 501338 w 1694235"/>
                <a:gd name="connsiteY5" fmla="*/ 1954201 h 1955546"/>
                <a:gd name="connsiteX6" fmla="*/ 500665 w 1694235"/>
                <a:gd name="connsiteY6" fmla="*/ 1954201 h 1955546"/>
                <a:gd name="connsiteX7" fmla="*/ 0 w 1694235"/>
                <a:gd name="connsiteY7" fmla="*/ 1955547 h 1955546"/>
                <a:gd name="connsiteX8" fmla="*/ 1141157 w 1694235"/>
                <a:gd name="connsiteY8" fmla="*/ 0 h 1955546"/>
                <a:gd name="connsiteX9" fmla="*/ 1393634 w 1694235"/>
                <a:gd name="connsiteY9" fmla="*/ 432687 h 1955546"/>
                <a:gd name="connsiteX10" fmla="*/ 1441758 w 1694235"/>
                <a:gd name="connsiteY10" fmla="*/ 515136 h 1955546"/>
                <a:gd name="connsiteX11" fmla="*/ 1694235 w 1694235"/>
                <a:gd name="connsiteY11" fmla="*/ 947823 h 195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4235" h="1955546">
                  <a:moveTo>
                    <a:pt x="1694235" y="947823"/>
                  </a:moveTo>
                  <a:cubicBezTo>
                    <a:pt x="1513606" y="1062325"/>
                    <a:pt x="1364189" y="1219735"/>
                    <a:pt x="1260202" y="1405665"/>
                  </a:cubicBezTo>
                  <a:cubicBezTo>
                    <a:pt x="1166228" y="1573591"/>
                    <a:pt x="1111038" y="1761119"/>
                    <a:pt x="1098586" y="1952686"/>
                  </a:cubicBezTo>
                  <a:lnTo>
                    <a:pt x="1097072" y="1952686"/>
                  </a:lnTo>
                  <a:lnTo>
                    <a:pt x="596827" y="1953948"/>
                  </a:lnTo>
                  <a:lnTo>
                    <a:pt x="501338" y="1954201"/>
                  </a:lnTo>
                  <a:lnTo>
                    <a:pt x="500665" y="1954201"/>
                  </a:lnTo>
                  <a:lnTo>
                    <a:pt x="0" y="1955547"/>
                  </a:lnTo>
                  <a:cubicBezTo>
                    <a:pt x="26249" y="1179100"/>
                    <a:pt x="431509" y="432855"/>
                    <a:pt x="1141157" y="0"/>
                  </a:cubicBezTo>
                  <a:lnTo>
                    <a:pt x="1393634" y="432687"/>
                  </a:lnTo>
                  <a:lnTo>
                    <a:pt x="1441758" y="515136"/>
                  </a:lnTo>
                  <a:lnTo>
                    <a:pt x="1694235" y="947823"/>
                  </a:lnTo>
                  <a:close/>
                </a:path>
              </a:pathLst>
            </a:custGeom>
            <a:solidFill>
              <a:srgbClr val="E5E5E5">
                <a:alpha val="0"/>
              </a:srgbClr>
            </a:solidFill>
            <a:ln w="840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ndParaRPr>
            </a:p>
          </p:txBody>
        </p:sp>
        <p:sp>
          <p:nvSpPr>
            <p:cNvPr id="1006" name="Oval 1005">
              <a:extLst>
                <a:ext uri="{FF2B5EF4-FFF2-40B4-BE49-F238E27FC236}">
                  <a16:creationId xmlns:a16="http://schemas.microsoft.com/office/drawing/2014/main" id="{3E4E5BC0-AB3F-8545-FD72-19D6357D0E1B}"/>
                </a:ext>
              </a:extLst>
            </p:cNvPr>
            <p:cNvSpPr/>
            <p:nvPr/>
          </p:nvSpPr>
          <p:spPr>
            <a:xfrm>
              <a:off x="947017" y="1731381"/>
              <a:ext cx="3077924" cy="3077924"/>
            </a:xfrm>
            <a:prstGeom prst="ellipse">
              <a:avLst/>
            </a:prstGeom>
            <a:noFill/>
            <a:ln w="12700" cap="flat" cmpd="sng" algn="ctr">
              <a:noFill/>
              <a:prstDash val="solid"/>
              <a:miter lim="800000"/>
            </a:ln>
            <a:effectLst/>
          </p:spPr>
          <p:txBody>
            <a:bodyPr lIns="54610" tIns="54610" rIns="54610" bIns="54610" rtlCol="0" anchor="ctr">
              <a:prstTxWarp prst="textArchDown">
                <a:avLst>
                  <a:gd name="adj" fmla="val 4278041"/>
                </a:avLst>
              </a:prstTxWarp>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KPMG Bold"/>
                <a:ea typeface="+mn-ea"/>
                <a:cs typeface="+mn-cs"/>
              </a:endParaRP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KPMG Bold"/>
                  <a:ea typeface="+mn-ea"/>
                  <a:cs typeface="+mn-cs"/>
                </a:rPr>
                <a:t>Release </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KPMG Bold"/>
                  <a:ea typeface="+mn-ea"/>
                  <a:cs typeface="+mn-cs"/>
                </a:rPr>
                <a:t>management</a:t>
              </a:r>
            </a:p>
          </p:txBody>
        </p:sp>
        <p:sp>
          <p:nvSpPr>
            <p:cNvPr id="1007" name="Freeform: Shape 519">
              <a:hlinkClick r:id="" action="ppaction://noaction"/>
              <a:extLst>
                <a:ext uri="{FF2B5EF4-FFF2-40B4-BE49-F238E27FC236}">
                  <a16:creationId xmlns:a16="http://schemas.microsoft.com/office/drawing/2014/main" id="{400AD495-A124-A337-2B74-8A13DACDDC22}"/>
                </a:ext>
              </a:extLst>
            </p:cNvPr>
            <p:cNvSpPr/>
            <p:nvPr/>
          </p:nvSpPr>
          <p:spPr>
            <a:xfrm>
              <a:off x="1003703" y="3306151"/>
              <a:ext cx="2967973" cy="1490717"/>
            </a:xfrm>
            <a:custGeom>
              <a:avLst/>
              <a:gdLst>
                <a:gd name="connsiteX0" fmla="*/ 27 w 5190065"/>
                <a:gd name="connsiteY0" fmla="*/ 0 h 2606802"/>
                <a:gd name="connsiteX1" fmla="*/ 1783832 w 5190065"/>
                <a:gd name="connsiteY1" fmla="*/ 8091 h 2606802"/>
                <a:gd name="connsiteX2" fmla="*/ 1782796 w 5190065"/>
                <a:gd name="connsiteY2" fmla="*/ 28595 h 2606802"/>
                <a:gd name="connsiteX3" fmla="*/ 2613914 w 5190065"/>
                <a:gd name="connsiteY3" fmla="*/ 859713 h 2606802"/>
                <a:gd name="connsiteX4" fmla="*/ 3445032 w 5190065"/>
                <a:gd name="connsiteY4" fmla="*/ 28595 h 2606802"/>
                <a:gd name="connsiteX5" fmla="*/ 3444183 w 5190065"/>
                <a:gd name="connsiteY5" fmla="*/ 11770 h 2606802"/>
                <a:gd name="connsiteX6" fmla="*/ 5190065 w 5190065"/>
                <a:gd name="connsiteY6" fmla="*/ 11770 h 2606802"/>
                <a:gd name="connsiteX7" fmla="*/ 3889150 w 5190065"/>
                <a:gd name="connsiteY7" fmla="*/ 2261093 h 2606802"/>
                <a:gd name="connsiteX8" fmla="*/ 1290727 w 5190065"/>
                <a:gd name="connsiteY8" fmla="*/ 2255201 h 2606802"/>
                <a:gd name="connsiteX9" fmla="*/ 27 w 5190065"/>
                <a:gd name="connsiteY9" fmla="*/ 0 h 260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0065" h="2606802">
                  <a:moveTo>
                    <a:pt x="27" y="0"/>
                  </a:moveTo>
                  <a:lnTo>
                    <a:pt x="1783832" y="8091"/>
                  </a:lnTo>
                  <a:lnTo>
                    <a:pt x="1782796" y="28595"/>
                  </a:lnTo>
                  <a:cubicBezTo>
                    <a:pt x="1782796" y="487609"/>
                    <a:pt x="2154900" y="859713"/>
                    <a:pt x="2613914" y="859713"/>
                  </a:cubicBezTo>
                  <a:cubicBezTo>
                    <a:pt x="3072928" y="859713"/>
                    <a:pt x="3445032" y="487609"/>
                    <a:pt x="3445032" y="28595"/>
                  </a:cubicBezTo>
                  <a:lnTo>
                    <a:pt x="3444183" y="11770"/>
                  </a:lnTo>
                  <a:lnTo>
                    <a:pt x="5190065" y="11770"/>
                  </a:lnTo>
                  <a:cubicBezTo>
                    <a:pt x="5190065" y="940288"/>
                    <a:pt x="4693970" y="1798051"/>
                    <a:pt x="3889150" y="2261093"/>
                  </a:cubicBezTo>
                  <a:cubicBezTo>
                    <a:pt x="3084329" y="2724136"/>
                    <a:pt x="2093440" y="2721889"/>
                    <a:pt x="1290727" y="2255201"/>
                  </a:cubicBezTo>
                  <a:cubicBezTo>
                    <a:pt x="488015" y="1788513"/>
                    <a:pt x="-4185" y="928509"/>
                    <a:pt x="27" y="0"/>
                  </a:cubicBezTo>
                  <a:close/>
                </a:path>
              </a:pathLst>
            </a:custGeom>
            <a:solidFill>
              <a:srgbClr val="1E49E2">
                <a:alpha val="0"/>
              </a:srgbClr>
            </a:solidFill>
            <a:ln w="12700" cap="flat" cmpd="sng" algn="ctr">
              <a:noFill/>
              <a:prstDash val="solid"/>
              <a:miter lim="800000"/>
            </a:ln>
            <a:effectLst/>
          </p:spPr>
          <p:txBody>
            <a:bodyPr wrap="square" lIns="54610" tIns="54610" rIns="54610" bIns="5461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888" name="Group 887">
            <a:extLst>
              <a:ext uri="{FF2B5EF4-FFF2-40B4-BE49-F238E27FC236}">
                <a16:creationId xmlns:a16="http://schemas.microsoft.com/office/drawing/2014/main" id="{7B6B33BB-37C1-7B2B-D6FE-F16CFCF1FD95}"/>
              </a:ext>
            </a:extLst>
          </p:cNvPr>
          <p:cNvGrpSpPr/>
          <p:nvPr/>
        </p:nvGrpSpPr>
        <p:grpSpPr>
          <a:xfrm>
            <a:off x="990131" y="5179749"/>
            <a:ext cx="1430106" cy="704050"/>
            <a:chOff x="990600" y="431886"/>
            <a:chExt cx="2452489" cy="1207376"/>
          </a:xfrm>
        </p:grpSpPr>
        <p:sp>
          <p:nvSpPr>
            <p:cNvPr id="889" name="Oval 888">
              <a:extLst>
                <a:ext uri="{FF2B5EF4-FFF2-40B4-BE49-F238E27FC236}">
                  <a16:creationId xmlns:a16="http://schemas.microsoft.com/office/drawing/2014/main" id="{74132006-C67D-5CF5-810F-65FE4E1F3F61}"/>
                </a:ext>
              </a:extLst>
            </p:cNvPr>
            <p:cNvSpPr/>
            <p:nvPr/>
          </p:nvSpPr>
          <p:spPr>
            <a:xfrm>
              <a:off x="990600" y="431886"/>
              <a:ext cx="341398" cy="341398"/>
            </a:xfrm>
            <a:prstGeom prst="ellipse">
              <a:avLst/>
            </a:prstGeom>
            <a:gradFill flip="none" rotWithShape="1">
              <a:gsLst>
                <a:gs pos="0">
                  <a:srgbClr val="00B8F5"/>
                </a:gs>
                <a:gs pos="100000">
                  <a:srgbClr val="00B8F5">
                    <a:lumMod val="20000"/>
                    <a:lumOff val="80000"/>
                  </a:srgbClr>
                </a:gs>
              </a:gsLst>
              <a:lin ang="0" scaled="1"/>
              <a:tileRect/>
            </a:gra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rial"/>
                <a:ea typeface="+mn-ea"/>
                <a:cs typeface="+mn-cs"/>
              </a:endParaRPr>
            </a:p>
          </p:txBody>
        </p:sp>
        <p:cxnSp>
          <p:nvCxnSpPr>
            <p:cNvPr id="890" name="Straight Connector 889">
              <a:extLst>
                <a:ext uri="{FF2B5EF4-FFF2-40B4-BE49-F238E27FC236}">
                  <a16:creationId xmlns:a16="http://schemas.microsoft.com/office/drawing/2014/main" id="{96073F81-5C21-55C0-C380-17E0AC4AF1CE}"/>
                </a:ext>
              </a:extLst>
            </p:cNvPr>
            <p:cNvCxnSpPr>
              <a:cxnSpLocks/>
            </p:cNvCxnSpPr>
            <p:nvPr/>
          </p:nvCxnSpPr>
          <p:spPr>
            <a:xfrm>
              <a:off x="1333037" y="602585"/>
              <a:ext cx="129661" cy="0"/>
            </a:xfrm>
            <a:prstGeom prst="line">
              <a:avLst/>
            </a:prstGeom>
            <a:noFill/>
            <a:ln w="12700" cap="flat" cmpd="sng" algn="ctr">
              <a:solidFill>
                <a:srgbClr val="00338D"/>
              </a:solidFill>
              <a:prstDash val="solid"/>
              <a:miter lim="800000"/>
            </a:ln>
            <a:effectLst/>
          </p:spPr>
        </p:cxnSp>
        <p:sp>
          <p:nvSpPr>
            <p:cNvPr id="891" name="Oval 890">
              <a:extLst>
                <a:ext uri="{FF2B5EF4-FFF2-40B4-BE49-F238E27FC236}">
                  <a16:creationId xmlns:a16="http://schemas.microsoft.com/office/drawing/2014/main" id="{3D47B38D-913B-3D7E-71A9-1B994AA6CB4D}"/>
                </a:ext>
              </a:extLst>
            </p:cNvPr>
            <p:cNvSpPr>
              <a:spLocks/>
            </p:cNvSpPr>
            <p:nvPr/>
          </p:nvSpPr>
          <p:spPr>
            <a:xfrm rot="16200000">
              <a:off x="1463743" y="577845"/>
              <a:ext cx="49480" cy="49480"/>
            </a:xfrm>
            <a:prstGeom prst="ellipse">
              <a:avLst/>
            </a:prstGeom>
            <a:solidFill>
              <a:srgbClr val="00B8F5">
                <a:lumMod val="20000"/>
                <a:lumOff val="80000"/>
              </a:srgbClr>
            </a:solidFill>
            <a:ln w="9525" cap="flat" cmpd="sng" algn="ctr">
              <a:solidFill>
                <a:srgbClr val="00338D"/>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rial"/>
                <a:ea typeface="+mn-ea"/>
                <a:cs typeface="+mn-cs"/>
              </a:endParaRPr>
            </a:p>
          </p:txBody>
        </p:sp>
        <p:sp>
          <p:nvSpPr>
            <p:cNvPr id="892" name="Oval 891">
              <a:extLst>
                <a:ext uri="{FF2B5EF4-FFF2-40B4-BE49-F238E27FC236}">
                  <a16:creationId xmlns:a16="http://schemas.microsoft.com/office/drawing/2014/main" id="{2F99C0FE-556D-3F93-CE10-2873D39DC431}"/>
                </a:ext>
              </a:extLst>
            </p:cNvPr>
            <p:cNvSpPr/>
            <p:nvPr/>
          </p:nvSpPr>
          <p:spPr>
            <a:xfrm>
              <a:off x="990600" y="864875"/>
              <a:ext cx="341399" cy="341398"/>
            </a:xfrm>
            <a:prstGeom prst="ellipse">
              <a:avLst/>
            </a:prstGeom>
            <a:solidFill>
              <a:srgbClr val="1E49E2"/>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rial"/>
                <a:ea typeface="+mn-ea"/>
                <a:cs typeface="+mn-cs"/>
              </a:endParaRPr>
            </a:p>
          </p:txBody>
        </p:sp>
        <p:sp>
          <p:nvSpPr>
            <p:cNvPr id="893" name="TextBox 892">
              <a:extLst>
                <a:ext uri="{FF2B5EF4-FFF2-40B4-BE49-F238E27FC236}">
                  <a16:creationId xmlns:a16="http://schemas.microsoft.com/office/drawing/2014/main" id="{10EA9C57-DC94-DD38-C5D4-269225A5C61D}"/>
                </a:ext>
              </a:extLst>
            </p:cNvPr>
            <p:cNvSpPr txBox="1"/>
            <p:nvPr/>
          </p:nvSpPr>
          <p:spPr>
            <a:xfrm>
              <a:off x="1595195" y="532206"/>
              <a:ext cx="1006357" cy="140758"/>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US" sz="1200" b="1" i="0" u="none" strike="noStrike" kern="0" cap="none" spc="0" normalizeH="0" baseline="0" noProof="0">
                  <a:ln>
                    <a:noFill/>
                  </a:ln>
                  <a:solidFill>
                    <a:srgbClr val="00338E"/>
                  </a:solidFill>
                  <a:effectLst/>
                  <a:uLnTx/>
                  <a:uFillTx/>
                  <a:latin typeface="KPMG Bold"/>
                </a:rPr>
                <a:t>Governance</a:t>
              </a:r>
            </a:p>
          </p:txBody>
        </p:sp>
        <p:grpSp>
          <p:nvGrpSpPr>
            <p:cNvPr id="894" name="Group 893">
              <a:extLst>
                <a:ext uri="{FF2B5EF4-FFF2-40B4-BE49-F238E27FC236}">
                  <a16:creationId xmlns:a16="http://schemas.microsoft.com/office/drawing/2014/main" id="{23401523-9141-C07B-AFC5-F5F81C50A4C0}"/>
                </a:ext>
              </a:extLst>
            </p:cNvPr>
            <p:cNvGrpSpPr/>
            <p:nvPr/>
          </p:nvGrpSpPr>
          <p:grpSpPr>
            <a:xfrm>
              <a:off x="1333037" y="1010834"/>
              <a:ext cx="180186" cy="49480"/>
              <a:chOff x="7327731" y="2856430"/>
              <a:chExt cx="280411" cy="77002"/>
            </a:xfrm>
          </p:grpSpPr>
          <p:cxnSp>
            <p:nvCxnSpPr>
              <p:cNvPr id="903" name="Straight Connector 902">
                <a:extLst>
                  <a:ext uri="{FF2B5EF4-FFF2-40B4-BE49-F238E27FC236}">
                    <a16:creationId xmlns:a16="http://schemas.microsoft.com/office/drawing/2014/main" id="{B34D63AC-0154-E9D1-470F-0CBAF9B9F0F4}"/>
                  </a:ext>
                </a:extLst>
              </p:cNvPr>
              <p:cNvCxnSpPr>
                <a:cxnSpLocks/>
              </p:cNvCxnSpPr>
              <p:nvPr/>
            </p:nvCxnSpPr>
            <p:spPr>
              <a:xfrm>
                <a:off x="7327731" y="2894931"/>
                <a:ext cx="201782" cy="0"/>
              </a:xfrm>
              <a:prstGeom prst="line">
                <a:avLst/>
              </a:prstGeom>
              <a:noFill/>
              <a:ln w="12700" cap="flat" cmpd="sng" algn="ctr">
                <a:solidFill>
                  <a:srgbClr val="00338D"/>
                </a:solidFill>
                <a:prstDash val="solid"/>
                <a:miter lim="800000"/>
              </a:ln>
              <a:effectLst/>
            </p:spPr>
          </p:cxnSp>
          <p:sp>
            <p:nvSpPr>
              <p:cNvPr id="904" name="Oval 903">
                <a:extLst>
                  <a:ext uri="{FF2B5EF4-FFF2-40B4-BE49-F238E27FC236}">
                    <a16:creationId xmlns:a16="http://schemas.microsoft.com/office/drawing/2014/main" id="{38AE2229-1AF7-B4EC-66DE-11217D83D1F9}"/>
                  </a:ext>
                </a:extLst>
              </p:cNvPr>
              <p:cNvSpPr>
                <a:spLocks/>
              </p:cNvSpPr>
              <p:nvPr/>
            </p:nvSpPr>
            <p:spPr>
              <a:xfrm rot="16200000">
                <a:off x="7531140" y="2856430"/>
                <a:ext cx="77002" cy="77002"/>
              </a:xfrm>
              <a:prstGeom prst="ellipse">
                <a:avLst/>
              </a:prstGeom>
              <a:solidFill>
                <a:srgbClr val="1E49E2"/>
              </a:solidFill>
              <a:ln w="9525" cap="flat" cmpd="sng" algn="ctr">
                <a:solidFill>
                  <a:srgbClr val="00338D"/>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rial"/>
                  <a:ea typeface="+mn-ea"/>
                  <a:cs typeface="+mn-cs"/>
                </a:endParaRPr>
              </a:p>
            </p:txBody>
          </p:sp>
        </p:grpSp>
        <p:sp>
          <p:nvSpPr>
            <p:cNvPr id="895" name="Oval 894">
              <a:extLst>
                <a:ext uri="{FF2B5EF4-FFF2-40B4-BE49-F238E27FC236}">
                  <a16:creationId xmlns:a16="http://schemas.microsoft.com/office/drawing/2014/main" id="{E282B70D-B2BE-787B-B3E8-FA1356929699}"/>
                </a:ext>
              </a:extLst>
            </p:cNvPr>
            <p:cNvSpPr/>
            <p:nvPr/>
          </p:nvSpPr>
          <p:spPr>
            <a:xfrm>
              <a:off x="990600" y="1297864"/>
              <a:ext cx="341399" cy="341398"/>
            </a:xfrm>
            <a:prstGeom prst="ellipse">
              <a:avLst/>
            </a:prstGeom>
            <a:solidFill>
              <a:srgbClr val="7213E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rial"/>
                <a:ea typeface="+mn-ea"/>
                <a:cs typeface="+mn-cs"/>
              </a:endParaRPr>
            </a:p>
          </p:txBody>
        </p:sp>
        <p:sp>
          <p:nvSpPr>
            <p:cNvPr id="896" name="TextBox 895">
              <a:extLst>
                <a:ext uri="{FF2B5EF4-FFF2-40B4-BE49-F238E27FC236}">
                  <a16:creationId xmlns:a16="http://schemas.microsoft.com/office/drawing/2014/main" id="{82B95767-9B88-E7D3-6EE9-DFD8ACFA1656}"/>
                </a:ext>
              </a:extLst>
            </p:cNvPr>
            <p:cNvSpPr txBox="1"/>
            <p:nvPr/>
          </p:nvSpPr>
          <p:spPr>
            <a:xfrm>
              <a:off x="1595195" y="965194"/>
              <a:ext cx="1780879" cy="147932"/>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US" sz="1200" b="1" i="0" u="none" strike="noStrike" kern="0" cap="none" spc="0" normalizeH="0" baseline="0" noProof="0">
                  <a:ln>
                    <a:noFill/>
                  </a:ln>
                  <a:solidFill>
                    <a:srgbClr val="00338E"/>
                  </a:solidFill>
                  <a:effectLst/>
                  <a:uLnTx/>
                  <a:uFillTx/>
                  <a:latin typeface="KPMG Bold"/>
                </a:rPr>
                <a:t>Business operations</a:t>
              </a:r>
            </a:p>
          </p:txBody>
        </p:sp>
        <p:grpSp>
          <p:nvGrpSpPr>
            <p:cNvPr id="897" name="Group 896">
              <a:extLst>
                <a:ext uri="{FF2B5EF4-FFF2-40B4-BE49-F238E27FC236}">
                  <a16:creationId xmlns:a16="http://schemas.microsoft.com/office/drawing/2014/main" id="{55FBAFA2-6827-D2BA-FB1D-7A20925F6EDA}"/>
                </a:ext>
              </a:extLst>
            </p:cNvPr>
            <p:cNvGrpSpPr/>
            <p:nvPr/>
          </p:nvGrpSpPr>
          <p:grpSpPr>
            <a:xfrm>
              <a:off x="1333037" y="1443823"/>
              <a:ext cx="180186" cy="49480"/>
              <a:chOff x="7327731" y="2856430"/>
              <a:chExt cx="280411" cy="77002"/>
            </a:xfrm>
          </p:grpSpPr>
          <p:cxnSp>
            <p:nvCxnSpPr>
              <p:cNvPr id="901" name="Straight Connector 900">
                <a:extLst>
                  <a:ext uri="{FF2B5EF4-FFF2-40B4-BE49-F238E27FC236}">
                    <a16:creationId xmlns:a16="http://schemas.microsoft.com/office/drawing/2014/main" id="{A5056861-6E91-338E-FCBC-2047C47C992A}"/>
                  </a:ext>
                </a:extLst>
              </p:cNvPr>
              <p:cNvCxnSpPr>
                <a:cxnSpLocks/>
              </p:cNvCxnSpPr>
              <p:nvPr/>
            </p:nvCxnSpPr>
            <p:spPr>
              <a:xfrm>
                <a:off x="7327731" y="2894931"/>
                <a:ext cx="201782" cy="0"/>
              </a:xfrm>
              <a:prstGeom prst="line">
                <a:avLst/>
              </a:prstGeom>
              <a:noFill/>
              <a:ln w="12700" cap="flat" cmpd="sng" algn="ctr">
                <a:solidFill>
                  <a:srgbClr val="00338D"/>
                </a:solidFill>
                <a:prstDash val="solid"/>
                <a:miter lim="800000"/>
              </a:ln>
              <a:effectLst/>
            </p:spPr>
          </p:cxnSp>
          <p:sp>
            <p:nvSpPr>
              <p:cNvPr id="902" name="Oval 901">
                <a:extLst>
                  <a:ext uri="{FF2B5EF4-FFF2-40B4-BE49-F238E27FC236}">
                    <a16:creationId xmlns:a16="http://schemas.microsoft.com/office/drawing/2014/main" id="{0B0BC61D-0DDD-74E6-79F1-5A2DA0E99469}"/>
                  </a:ext>
                </a:extLst>
              </p:cNvPr>
              <p:cNvSpPr>
                <a:spLocks/>
              </p:cNvSpPr>
              <p:nvPr/>
            </p:nvSpPr>
            <p:spPr>
              <a:xfrm rot="16200000">
                <a:off x="7531140" y="2856430"/>
                <a:ext cx="77002" cy="77002"/>
              </a:xfrm>
              <a:prstGeom prst="ellipse">
                <a:avLst/>
              </a:prstGeom>
              <a:solidFill>
                <a:srgbClr val="7213EA"/>
              </a:solidFill>
              <a:ln w="9525" cap="flat" cmpd="sng" algn="ctr">
                <a:solidFill>
                  <a:srgbClr val="00338D"/>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rial"/>
                  <a:ea typeface="+mn-ea"/>
                  <a:cs typeface="+mn-cs"/>
                </a:endParaRPr>
              </a:p>
            </p:txBody>
          </p:sp>
        </p:grpSp>
        <p:sp>
          <p:nvSpPr>
            <p:cNvPr id="898" name="TextBox 897">
              <a:extLst>
                <a:ext uri="{FF2B5EF4-FFF2-40B4-BE49-F238E27FC236}">
                  <a16:creationId xmlns:a16="http://schemas.microsoft.com/office/drawing/2014/main" id="{655194D8-7A00-77F5-729E-F6E5745DDFF5}"/>
                </a:ext>
              </a:extLst>
            </p:cNvPr>
            <p:cNvSpPr txBox="1"/>
            <p:nvPr/>
          </p:nvSpPr>
          <p:spPr>
            <a:xfrm>
              <a:off x="1595195" y="1398185"/>
              <a:ext cx="1847894" cy="147932"/>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US" sz="1200" b="1" i="0" u="none" strike="noStrike" kern="0" cap="none" spc="0" normalizeH="0" baseline="0" noProof="0">
                  <a:ln>
                    <a:noFill/>
                  </a:ln>
                  <a:solidFill>
                    <a:srgbClr val="00338E"/>
                  </a:solidFill>
                  <a:effectLst/>
                  <a:uLnTx/>
                  <a:uFillTx/>
                  <a:latin typeface="KPMG Bold"/>
                </a:rPr>
                <a:t>Technical operations</a:t>
              </a:r>
            </a:p>
          </p:txBody>
        </p:sp>
        <p:cxnSp>
          <p:nvCxnSpPr>
            <p:cNvPr id="899" name="Straight Connector 898">
              <a:extLst>
                <a:ext uri="{FF2B5EF4-FFF2-40B4-BE49-F238E27FC236}">
                  <a16:creationId xmlns:a16="http://schemas.microsoft.com/office/drawing/2014/main" id="{CAD9AAB9-220E-7627-486E-D9706EFE1F43}"/>
                </a:ext>
              </a:extLst>
            </p:cNvPr>
            <p:cNvCxnSpPr>
              <a:cxnSpLocks/>
            </p:cNvCxnSpPr>
            <p:nvPr/>
          </p:nvCxnSpPr>
          <p:spPr>
            <a:xfrm>
              <a:off x="1595195" y="819079"/>
              <a:ext cx="301571" cy="0"/>
            </a:xfrm>
            <a:prstGeom prst="line">
              <a:avLst/>
            </a:prstGeom>
            <a:noFill/>
            <a:ln w="12700" cap="rnd" cmpd="sng" algn="ctr">
              <a:solidFill>
                <a:srgbClr val="00338D"/>
              </a:solidFill>
              <a:prstDash val="solid"/>
              <a:miter lim="800000"/>
            </a:ln>
            <a:effectLst/>
          </p:spPr>
        </p:cxnSp>
        <p:cxnSp>
          <p:nvCxnSpPr>
            <p:cNvPr id="900" name="Straight Connector 899">
              <a:extLst>
                <a:ext uri="{FF2B5EF4-FFF2-40B4-BE49-F238E27FC236}">
                  <a16:creationId xmlns:a16="http://schemas.microsoft.com/office/drawing/2014/main" id="{52FE0B5C-7524-6D05-8B2C-BE5B2B4582E4}"/>
                </a:ext>
              </a:extLst>
            </p:cNvPr>
            <p:cNvCxnSpPr>
              <a:cxnSpLocks/>
            </p:cNvCxnSpPr>
            <p:nvPr/>
          </p:nvCxnSpPr>
          <p:spPr>
            <a:xfrm>
              <a:off x="1595195" y="1252069"/>
              <a:ext cx="301571" cy="0"/>
            </a:xfrm>
            <a:prstGeom prst="line">
              <a:avLst/>
            </a:prstGeom>
            <a:noFill/>
            <a:ln w="12700" cap="rnd" cmpd="sng" algn="ctr">
              <a:solidFill>
                <a:srgbClr val="00338D"/>
              </a:solidFill>
              <a:prstDash val="solid"/>
              <a:miter lim="800000"/>
            </a:ln>
            <a:effectLst/>
          </p:spPr>
        </p:cxnSp>
      </p:grpSp>
      <p:grpSp>
        <p:nvGrpSpPr>
          <p:cNvPr id="954" name="Group 953">
            <a:extLst>
              <a:ext uri="{FF2B5EF4-FFF2-40B4-BE49-F238E27FC236}">
                <a16:creationId xmlns:a16="http://schemas.microsoft.com/office/drawing/2014/main" id="{E0434B5A-CF7F-D147-F46E-081D74E3195B}"/>
              </a:ext>
            </a:extLst>
          </p:cNvPr>
          <p:cNvGrpSpPr/>
          <p:nvPr/>
        </p:nvGrpSpPr>
        <p:grpSpPr>
          <a:xfrm>
            <a:off x="3907814" y="2453979"/>
            <a:ext cx="149425" cy="41032"/>
            <a:chOff x="7327731" y="2856430"/>
            <a:chExt cx="280411" cy="77002"/>
          </a:xfrm>
        </p:grpSpPr>
        <p:cxnSp>
          <p:nvCxnSpPr>
            <p:cNvPr id="959" name="Straight Connector 958">
              <a:extLst>
                <a:ext uri="{FF2B5EF4-FFF2-40B4-BE49-F238E27FC236}">
                  <a16:creationId xmlns:a16="http://schemas.microsoft.com/office/drawing/2014/main" id="{282D194D-DB52-7347-05AF-4924FC6EE829}"/>
                </a:ext>
              </a:extLst>
            </p:cNvPr>
            <p:cNvCxnSpPr>
              <a:cxnSpLocks/>
            </p:cNvCxnSpPr>
            <p:nvPr/>
          </p:nvCxnSpPr>
          <p:spPr>
            <a:xfrm>
              <a:off x="7327731" y="2894931"/>
              <a:ext cx="201782" cy="0"/>
            </a:xfrm>
            <a:prstGeom prst="line">
              <a:avLst/>
            </a:prstGeom>
            <a:noFill/>
            <a:ln w="12700" cap="flat" cmpd="sng" algn="ctr">
              <a:solidFill>
                <a:srgbClr val="FFFFFF"/>
              </a:solidFill>
              <a:prstDash val="solid"/>
              <a:miter lim="800000"/>
            </a:ln>
            <a:effectLst/>
          </p:spPr>
        </p:cxnSp>
        <p:sp>
          <p:nvSpPr>
            <p:cNvPr id="960" name="Oval 959">
              <a:extLst>
                <a:ext uri="{FF2B5EF4-FFF2-40B4-BE49-F238E27FC236}">
                  <a16:creationId xmlns:a16="http://schemas.microsoft.com/office/drawing/2014/main" id="{EEFF9845-7D0B-C7B1-A498-A7B55D71C69C}"/>
                </a:ext>
              </a:extLst>
            </p:cNvPr>
            <p:cNvSpPr>
              <a:spLocks/>
            </p:cNvSpPr>
            <p:nvPr/>
          </p:nvSpPr>
          <p:spPr>
            <a:xfrm rot="16200000">
              <a:off x="7531140" y="2856430"/>
              <a:ext cx="77002" cy="77002"/>
            </a:xfrm>
            <a:prstGeom prst="ellipse">
              <a:avLst/>
            </a:prstGeom>
            <a:solidFill>
              <a:srgbClr val="1E49E2"/>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sp>
        <p:nvSpPr>
          <p:cNvPr id="945" name="Oval 944">
            <a:extLst>
              <a:ext uri="{FF2B5EF4-FFF2-40B4-BE49-F238E27FC236}">
                <a16:creationId xmlns:a16="http://schemas.microsoft.com/office/drawing/2014/main" id="{9C6D9F29-F219-16CB-2053-DD7DF319548E}"/>
              </a:ext>
            </a:extLst>
          </p:cNvPr>
          <p:cNvSpPr/>
          <p:nvPr/>
        </p:nvSpPr>
        <p:spPr>
          <a:xfrm>
            <a:off x="3484125" y="4887500"/>
            <a:ext cx="283116" cy="283116"/>
          </a:xfrm>
          <a:prstGeom prst="ellipse">
            <a:avLst/>
          </a:prstGeom>
          <a:solidFill>
            <a:srgbClr val="1E49E2"/>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nvGrpSpPr>
          <p:cNvPr id="946" name="Group 945">
            <a:extLst>
              <a:ext uri="{FF2B5EF4-FFF2-40B4-BE49-F238E27FC236}">
                <a16:creationId xmlns:a16="http://schemas.microsoft.com/office/drawing/2014/main" id="{4FB96FAD-6443-A57F-705B-5F743ED6AE1B}"/>
              </a:ext>
            </a:extLst>
          </p:cNvPr>
          <p:cNvGrpSpPr/>
          <p:nvPr/>
        </p:nvGrpSpPr>
        <p:grpSpPr>
          <a:xfrm>
            <a:off x="3821894" y="5008541"/>
            <a:ext cx="149425" cy="41032"/>
            <a:chOff x="7327731" y="2856430"/>
            <a:chExt cx="280411" cy="77002"/>
          </a:xfrm>
        </p:grpSpPr>
        <p:cxnSp>
          <p:nvCxnSpPr>
            <p:cNvPr id="951" name="Straight Connector 950">
              <a:extLst>
                <a:ext uri="{FF2B5EF4-FFF2-40B4-BE49-F238E27FC236}">
                  <a16:creationId xmlns:a16="http://schemas.microsoft.com/office/drawing/2014/main" id="{E6EE07CC-5EBD-B1F2-267D-748E3CAB02BD}"/>
                </a:ext>
              </a:extLst>
            </p:cNvPr>
            <p:cNvCxnSpPr>
              <a:cxnSpLocks/>
            </p:cNvCxnSpPr>
            <p:nvPr/>
          </p:nvCxnSpPr>
          <p:spPr>
            <a:xfrm>
              <a:off x="7327731" y="2894931"/>
              <a:ext cx="201782" cy="0"/>
            </a:xfrm>
            <a:prstGeom prst="line">
              <a:avLst/>
            </a:prstGeom>
            <a:noFill/>
            <a:ln w="12700" cap="flat" cmpd="sng" algn="ctr">
              <a:solidFill>
                <a:srgbClr val="FFFFFF"/>
              </a:solidFill>
              <a:prstDash val="solid"/>
              <a:miter lim="800000"/>
            </a:ln>
            <a:effectLst/>
          </p:spPr>
        </p:cxnSp>
        <p:sp>
          <p:nvSpPr>
            <p:cNvPr id="952" name="Oval 951">
              <a:extLst>
                <a:ext uri="{FF2B5EF4-FFF2-40B4-BE49-F238E27FC236}">
                  <a16:creationId xmlns:a16="http://schemas.microsoft.com/office/drawing/2014/main" id="{E87259C2-AE64-D44E-0814-F2CC59B5895D}"/>
                </a:ext>
              </a:extLst>
            </p:cNvPr>
            <p:cNvSpPr>
              <a:spLocks/>
            </p:cNvSpPr>
            <p:nvPr/>
          </p:nvSpPr>
          <p:spPr>
            <a:xfrm rot="16200000">
              <a:off x="7531140" y="2856430"/>
              <a:ext cx="77002" cy="77002"/>
            </a:xfrm>
            <a:prstGeom prst="ellipse">
              <a:avLst/>
            </a:prstGeom>
            <a:solidFill>
              <a:srgbClr val="1E49E2"/>
            </a:solidFill>
            <a:ln w="9525"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3855843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0E3BF-7F67-BE55-E1DF-443524194125}"/>
              </a:ext>
            </a:extLst>
          </p:cNvPr>
          <p:cNvSpPr>
            <a:spLocks noGrp="1"/>
          </p:cNvSpPr>
          <p:nvPr>
            <p:ph type="body" sz="quarter" idx="10"/>
          </p:nvPr>
        </p:nvSpPr>
        <p:spPr>
          <a:xfrm>
            <a:off x="995364" y="1330127"/>
            <a:ext cx="10204450" cy="616438"/>
          </a:xfrm>
        </p:spPr>
        <p:txBody>
          <a:bodyPr/>
          <a:lstStyle/>
          <a:p>
            <a:r>
              <a:rPr lang="en-US" dirty="0"/>
              <a:t>With Managed IAM Services, KPMG can provide a thorough approach to developing an IAM program, from strategy and assessments, to implementation and management of the day-to-day IAM operations.</a:t>
            </a:r>
          </a:p>
          <a:p>
            <a:endParaRPr lang="en-US" dirty="0"/>
          </a:p>
        </p:txBody>
      </p:sp>
      <p:sp>
        <p:nvSpPr>
          <p:cNvPr id="3" name="Title 2">
            <a:extLst>
              <a:ext uri="{FF2B5EF4-FFF2-40B4-BE49-F238E27FC236}">
                <a16:creationId xmlns:a16="http://schemas.microsoft.com/office/drawing/2014/main" id="{9791D627-4197-A296-6BF4-2D28E250628D}"/>
              </a:ext>
            </a:extLst>
          </p:cNvPr>
          <p:cNvSpPr>
            <a:spLocks noGrp="1"/>
          </p:cNvSpPr>
          <p:nvPr>
            <p:ph type="title"/>
          </p:nvPr>
        </p:nvSpPr>
        <p:spPr/>
        <p:txBody>
          <a:bodyPr/>
          <a:lstStyle/>
          <a:p>
            <a:r>
              <a:rPr lang="en-US"/>
              <a:t>KPMG Managed IAM Services</a:t>
            </a:r>
          </a:p>
        </p:txBody>
      </p:sp>
      <p:sp>
        <p:nvSpPr>
          <p:cNvPr id="37" name="TextBox 36">
            <a:extLst>
              <a:ext uri="{FF2B5EF4-FFF2-40B4-BE49-F238E27FC236}">
                <a16:creationId xmlns:a16="http://schemas.microsoft.com/office/drawing/2014/main" id="{F9278777-4EEA-2753-EAE2-B1A3F0516338}"/>
              </a:ext>
            </a:extLst>
          </p:cNvPr>
          <p:cNvSpPr txBox="1"/>
          <p:nvPr/>
        </p:nvSpPr>
        <p:spPr>
          <a:xfrm>
            <a:off x="7219867" y="2082029"/>
            <a:ext cx="2983049" cy="3957256"/>
          </a:xfrm>
          <a:prstGeom prst="rect">
            <a:avLst/>
          </a:prstGeom>
          <a:solidFill>
            <a:srgbClr val="6D2077"/>
          </a:solidFill>
          <a:ln>
            <a:noFill/>
          </a:ln>
        </p:spPr>
        <p:txBody>
          <a:bodyPr vert="vert270" wrap="square" lIns="0" tIns="0" rIns="108000" bIns="0" rtlCol="0" anchor="b">
            <a:normAutofit/>
          </a:bodyPr>
          <a:lstStyle/>
          <a:p>
            <a:pPr marL="0" marR="0" lvl="0" indent="0" algn="ctr" defTabSz="674370" eaLnBrk="1" fontAlgn="auto" latinLnBrk="0" hangingPunct="1">
              <a:lnSpc>
                <a:spcPct val="85000"/>
              </a:lnSpc>
              <a:spcBef>
                <a:spcPts val="0"/>
              </a:spcBef>
              <a:spcAft>
                <a:spcPts val="0"/>
              </a:spcAft>
              <a:buClrTx/>
              <a:buSzTx/>
              <a:buFontTx/>
              <a:buNone/>
              <a:tabLst/>
              <a:defRPr/>
            </a:pPr>
            <a:endParaRPr kumimoji="0" lang="en-US" sz="1033" b="0" i="0" u="none" strike="noStrike" kern="0" cap="none" spc="0" normalizeH="0" baseline="0" noProof="0">
              <a:ln>
                <a:noFill/>
              </a:ln>
              <a:solidFill>
                <a:prstClr val="white"/>
              </a:solidFill>
              <a:effectLst/>
              <a:uLnTx/>
              <a:uFillTx/>
            </a:endParaRPr>
          </a:p>
        </p:txBody>
      </p:sp>
      <p:sp>
        <p:nvSpPr>
          <p:cNvPr id="38" name="TextBox 37">
            <a:extLst>
              <a:ext uri="{FF2B5EF4-FFF2-40B4-BE49-F238E27FC236}">
                <a16:creationId xmlns:a16="http://schemas.microsoft.com/office/drawing/2014/main" id="{96FA53EE-0699-3B23-D2E1-B05F8AB26DBA}"/>
              </a:ext>
            </a:extLst>
          </p:cNvPr>
          <p:cNvSpPr txBox="1"/>
          <p:nvPr/>
        </p:nvSpPr>
        <p:spPr>
          <a:xfrm>
            <a:off x="998401" y="2082028"/>
            <a:ext cx="2983049" cy="3957257"/>
          </a:xfrm>
          <a:prstGeom prst="rect">
            <a:avLst/>
          </a:prstGeom>
          <a:solidFill>
            <a:schemeClr val="accent1"/>
          </a:solidFill>
          <a:ln>
            <a:solidFill>
              <a:sysClr val="window" lastClr="FFFFFF"/>
            </a:solidFill>
          </a:ln>
        </p:spPr>
        <p:txBody>
          <a:bodyPr vert="vert270" wrap="square" lIns="0" tIns="0" rIns="108000" bIns="0" rtlCol="0" anchor="b">
            <a:normAutofit/>
          </a:bodyPr>
          <a:lstStyle/>
          <a:p>
            <a:pPr marL="0" marR="0" lvl="0" indent="0" algn="ctr" defTabSz="674370" eaLnBrk="1" fontAlgn="auto" latinLnBrk="0" hangingPunct="1">
              <a:lnSpc>
                <a:spcPct val="85000"/>
              </a:lnSpc>
              <a:spcBef>
                <a:spcPts val="0"/>
              </a:spcBef>
              <a:spcAft>
                <a:spcPts val="0"/>
              </a:spcAft>
              <a:buClrTx/>
              <a:buSzTx/>
              <a:buFontTx/>
              <a:buNone/>
              <a:tabLst/>
              <a:defRPr/>
            </a:pPr>
            <a:endParaRPr kumimoji="0" lang="en-US" sz="1033" b="0" i="0" u="none" strike="noStrike" kern="0" cap="none" spc="0" normalizeH="0" baseline="0" noProof="0">
              <a:ln>
                <a:noFill/>
              </a:ln>
              <a:solidFill>
                <a:prstClr val="white"/>
              </a:solidFill>
              <a:effectLst/>
              <a:uLnTx/>
              <a:uFillTx/>
            </a:endParaRPr>
          </a:p>
        </p:txBody>
      </p:sp>
      <p:cxnSp>
        <p:nvCxnSpPr>
          <p:cNvPr id="39" name="Straight Connector 38">
            <a:extLst>
              <a:ext uri="{FF2B5EF4-FFF2-40B4-BE49-F238E27FC236}">
                <a16:creationId xmlns:a16="http://schemas.microsoft.com/office/drawing/2014/main" id="{E5BE5EFF-8669-B1B9-C197-7CADD4F9837C}"/>
              </a:ext>
            </a:extLst>
          </p:cNvPr>
          <p:cNvCxnSpPr>
            <a:cxnSpLocks/>
          </p:cNvCxnSpPr>
          <p:nvPr/>
        </p:nvCxnSpPr>
        <p:spPr>
          <a:xfrm>
            <a:off x="1126085" y="2729496"/>
            <a:ext cx="2702965" cy="0"/>
          </a:xfrm>
          <a:prstGeom prst="line">
            <a:avLst/>
          </a:prstGeom>
          <a:noFill/>
          <a:ln w="12700" cap="flat" cmpd="sng" algn="ctr">
            <a:solidFill>
              <a:sysClr val="window" lastClr="FFFFFF"/>
            </a:solidFill>
            <a:prstDash val="solid"/>
            <a:miter lim="800000"/>
          </a:ln>
          <a:effectLst/>
        </p:spPr>
      </p:cxnSp>
      <p:sp>
        <p:nvSpPr>
          <p:cNvPr id="40" name="Rectangle 39">
            <a:extLst>
              <a:ext uri="{FF2B5EF4-FFF2-40B4-BE49-F238E27FC236}">
                <a16:creationId xmlns:a16="http://schemas.microsoft.com/office/drawing/2014/main" id="{8B45F1EB-F165-6148-CFF0-A468DE4AC5E6}"/>
              </a:ext>
            </a:extLst>
          </p:cNvPr>
          <p:cNvSpPr/>
          <p:nvPr/>
        </p:nvSpPr>
        <p:spPr>
          <a:xfrm>
            <a:off x="1301527" y="2871611"/>
            <a:ext cx="2527524" cy="2069797"/>
          </a:xfrm>
          <a:prstGeom prst="rect">
            <a:avLst/>
          </a:prstGeom>
        </p:spPr>
        <p:txBody>
          <a:bodyPr wrap="square" lIns="0" tIns="0" rIns="0" bIns="0" anchor="t">
            <a:spAutoFit/>
          </a:bodyPr>
          <a:lstStyle/>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Strategy </a:t>
            </a:r>
            <a:r>
              <a:rPr lang="en-GB" sz="1050" kern="0">
                <a:solidFill>
                  <a:prstClr val="white"/>
                </a:solidFill>
              </a:rPr>
              <a:t>R</a:t>
            </a:r>
            <a:r>
              <a:rPr kumimoji="0" lang="en-GB" sz="1050" b="0" i="0" u="none" strike="noStrike" kern="0" cap="none" spc="0" normalizeH="0" baseline="0" noProof="0">
                <a:ln>
                  <a:noFill/>
                </a:ln>
                <a:solidFill>
                  <a:prstClr val="white"/>
                </a:solidFill>
                <a:effectLst/>
                <a:uLnTx/>
                <a:uFillTx/>
              </a:rPr>
              <a:t>oadmap</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Current State Assessment</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Future State </a:t>
            </a:r>
            <a:r>
              <a:rPr lang="en-GB" sz="1050" kern="0">
                <a:solidFill>
                  <a:prstClr val="white"/>
                </a:solidFill>
              </a:rPr>
              <a:t>Modelling</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Target Operating Model</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Capability &amp; Maturity Assessment</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Product &amp; Vendor Evaluation</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Implementation Planning &amp; Roadmap</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Infrastructure Health check</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Application Prioritization</a:t>
            </a:r>
            <a:endParaRPr kumimoji="0" lang="en-GB" sz="1000" b="0" i="0" u="none" strike="noStrike" kern="0" cap="none" spc="0" normalizeH="0" baseline="0" noProof="0">
              <a:ln>
                <a:noFill/>
              </a:ln>
              <a:solidFill>
                <a:prstClr val="white"/>
              </a:solidFill>
              <a:effectLst/>
              <a:uLnTx/>
              <a:uFillTx/>
            </a:endParaRPr>
          </a:p>
        </p:txBody>
      </p:sp>
      <p:sp>
        <p:nvSpPr>
          <p:cNvPr id="41" name="Rectangle 40">
            <a:extLst>
              <a:ext uri="{FF2B5EF4-FFF2-40B4-BE49-F238E27FC236}">
                <a16:creationId xmlns:a16="http://schemas.microsoft.com/office/drawing/2014/main" id="{40C5F951-C585-E53D-FBAB-5A05E7568B42}"/>
              </a:ext>
            </a:extLst>
          </p:cNvPr>
          <p:cNvSpPr/>
          <p:nvPr/>
        </p:nvSpPr>
        <p:spPr>
          <a:xfrm>
            <a:off x="1487230" y="2303536"/>
            <a:ext cx="1546166" cy="215444"/>
          </a:xfrm>
          <a:prstGeom prst="rect">
            <a:avLst/>
          </a:prstGeom>
        </p:spPr>
        <p:txBody>
          <a:bodyPr wrap="square" lIns="0" tIns="0" rIns="0" bIns="0">
            <a:spAutoFit/>
          </a:bodyPr>
          <a:lstStyle/>
          <a:p>
            <a:pPr marL="0" marR="0" lvl="0" indent="0" defTabSz="38524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rPr>
              <a:t>Strategize</a:t>
            </a:r>
          </a:p>
        </p:txBody>
      </p:sp>
      <p:grpSp>
        <p:nvGrpSpPr>
          <p:cNvPr id="42" name="Group 41">
            <a:extLst>
              <a:ext uri="{FF2B5EF4-FFF2-40B4-BE49-F238E27FC236}">
                <a16:creationId xmlns:a16="http://schemas.microsoft.com/office/drawing/2014/main" id="{8E84F4AB-5DA4-8851-0A6D-3AC107327BF4}"/>
              </a:ext>
            </a:extLst>
          </p:cNvPr>
          <p:cNvGrpSpPr/>
          <p:nvPr/>
        </p:nvGrpSpPr>
        <p:grpSpPr>
          <a:xfrm>
            <a:off x="1112865" y="2276441"/>
            <a:ext cx="276649" cy="276649"/>
            <a:chOff x="1821732" y="2100610"/>
            <a:chExt cx="211454" cy="211454"/>
          </a:xfrm>
        </p:grpSpPr>
        <p:sp>
          <p:nvSpPr>
            <p:cNvPr id="43" name="Freeform: Shape 46">
              <a:extLst>
                <a:ext uri="{FF2B5EF4-FFF2-40B4-BE49-F238E27FC236}">
                  <a16:creationId xmlns:a16="http://schemas.microsoft.com/office/drawing/2014/main" id="{7C1745DA-24CA-1634-18C2-2A3587A85A40}"/>
                </a:ext>
              </a:extLst>
            </p:cNvPr>
            <p:cNvSpPr/>
            <p:nvPr/>
          </p:nvSpPr>
          <p:spPr>
            <a:xfrm>
              <a:off x="1893169" y="2172047"/>
              <a:ext cx="19050" cy="19050"/>
            </a:xfrm>
            <a:custGeom>
              <a:avLst/>
              <a:gdLst>
                <a:gd name="connsiteX0" fmla="*/ 9525 w 19050"/>
                <a:gd name="connsiteY0" fmla="*/ 19050 h 19050"/>
                <a:gd name="connsiteX1" fmla="*/ 19050 w 19050"/>
                <a:gd name="connsiteY1" fmla="*/ 9525 h 19050"/>
                <a:gd name="connsiteX2" fmla="*/ 9525 w 19050"/>
                <a:gd name="connsiteY2" fmla="*/ 0 h 19050"/>
                <a:gd name="connsiteX3" fmla="*/ 0 w 19050"/>
                <a:gd name="connsiteY3" fmla="*/ 9525 h 19050"/>
                <a:gd name="connsiteX4" fmla="*/ 9525 w 19050"/>
                <a:gd name="connsiteY4" fmla="*/ 1905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9525" y="19050"/>
                  </a:moveTo>
                  <a:cubicBezTo>
                    <a:pt x="15240" y="19050"/>
                    <a:pt x="19050" y="15240"/>
                    <a:pt x="19050" y="9525"/>
                  </a:cubicBezTo>
                  <a:cubicBezTo>
                    <a:pt x="19050" y="3810"/>
                    <a:pt x="15240" y="0"/>
                    <a:pt x="9525" y="0"/>
                  </a:cubicBezTo>
                  <a:cubicBezTo>
                    <a:pt x="3810" y="0"/>
                    <a:pt x="0" y="3810"/>
                    <a:pt x="0" y="9525"/>
                  </a:cubicBezTo>
                  <a:cubicBezTo>
                    <a:pt x="0" y="15240"/>
                    <a:pt x="4763" y="19050"/>
                    <a:pt x="9525" y="19050"/>
                  </a:cubicBezTo>
                  <a:close/>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44" name="Freeform: Shape 47">
              <a:extLst>
                <a:ext uri="{FF2B5EF4-FFF2-40B4-BE49-F238E27FC236}">
                  <a16:creationId xmlns:a16="http://schemas.microsoft.com/office/drawing/2014/main" id="{2314444C-CE8B-430B-B44E-8AA34C087C6D}"/>
                </a:ext>
              </a:extLst>
            </p:cNvPr>
            <p:cNvSpPr/>
            <p:nvPr/>
          </p:nvSpPr>
          <p:spPr>
            <a:xfrm>
              <a:off x="1865171" y="2139477"/>
              <a:ext cx="76200" cy="85725"/>
            </a:xfrm>
            <a:custGeom>
              <a:avLst/>
              <a:gdLst>
                <a:gd name="connsiteX0" fmla="*/ 46095 w 76200"/>
                <a:gd name="connsiteY0" fmla="*/ 5900 h 85725"/>
                <a:gd name="connsiteX1" fmla="*/ 48953 w 76200"/>
                <a:gd name="connsiteY1" fmla="*/ 15425 h 85725"/>
                <a:gd name="connsiteX2" fmla="*/ 56573 w 76200"/>
                <a:gd name="connsiteY2" fmla="*/ 20187 h 85725"/>
                <a:gd name="connsiteX3" fmla="*/ 66098 w 76200"/>
                <a:gd name="connsiteY3" fmla="*/ 18282 h 85725"/>
                <a:gd name="connsiteX4" fmla="*/ 75623 w 76200"/>
                <a:gd name="connsiteY4" fmla="*/ 22092 h 85725"/>
                <a:gd name="connsiteX5" fmla="*/ 74670 w 76200"/>
                <a:gd name="connsiteY5" fmla="*/ 32570 h 85725"/>
                <a:gd name="connsiteX6" fmla="*/ 68003 w 76200"/>
                <a:gd name="connsiteY6" fmla="*/ 39237 h 85725"/>
                <a:gd name="connsiteX7" fmla="*/ 68003 w 76200"/>
                <a:gd name="connsiteY7" fmla="*/ 47810 h 85725"/>
                <a:gd name="connsiteX8" fmla="*/ 74670 w 76200"/>
                <a:gd name="connsiteY8" fmla="*/ 54477 h 85725"/>
                <a:gd name="connsiteX9" fmla="*/ 75623 w 76200"/>
                <a:gd name="connsiteY9" fmla="*/ 64955 h 85725"/>
                <a:gd name="connsiteX10" fmla="*/ 66098 w 76200"/>
                <a:gd name="connsiteY10" fmla="*/ 68765 h 85725"/>
                <a:gd name="connsiteX11" fmla="*/ 56573 w 76200"/>
                <a:gd name="connsiteY11" fmla="*/ 66860 h 85725"/>
                <a:gd name="connsiteX12" fmla="*/ 48953 w 76200"/>
                <a:gd name="connsiteY12" fmla="*/ 71622 h 85725"/>
                <a:gd name="connsiteX13" fmla="*/ 46095 w 76200"/>
                <a:gd name="connsiteY13" fmla="*/ 81147 h 85725"/>
                <a:gd name="connsiteX14" fmla="*/ 38475 w 76200"/>
                <a:gd name="connsiteY14" fmla="*/ 86862 h 85725"/>
                <a:gd name="connsiteX15" fmla="*/ 30855 w 76200"/>
                <a:gd name="connsiteY15" fmla="*/ 81147 h 85725"/>
                <a:gd name="connsiteX16" fmla="*/ 27998 w 76200"/>
                <a:gd name="connsiteY16" fmla="*/ 71622 h 85725"/>
                <a:gd name="connsiteX17" fmla="*/ 20378 w 76200"/>
                <a:gd name="connsiteY17" fmla="*/ 66860 h 85725"/>
                <a:gd name="connsiteX18" fmla="*/ 10853 w 76200"/>
                <a:gd name="connsiteY18" fmla="*/ 68765 h 85725"/>
                <a:gd name="connsiteX19" fmla="*/ 1328 w 76200"/>
                <a:gd name="connsiteY19" fmla="*/ 64955 h 85725"/>
                <a:gd name="connsiteX20" fmla="*/ 2280 w 76200"/>
                <a:gd name="connsiteY20" fmla="*/ 54477 h 85725"/>
                <a:gd name="connsiteX21" fmla="*/ 8948 w 76200"/>
                <a:gd name="connsiteY21" fmla="*/ 47810 h 85725"/>
                <a:gd name="connsiteX22" fmla="*/ 8948 w 76200"/>
                <a:gd name="connsiteY22" fmla="*/ 39237 h 85725"/>
                <a:gd name="connsiteX23" fmla="*/ 2280 w 76200"/>
                <a:gd name="connsiteY23" fmla="*/ 32570 h 85725"/>
                <a:gd name="connsiteX24" fmla="*/ 1328 w 76200"/>
                <a:gd name="connsiteY24" fmla="*/ 22092 h 85725"/>
                <a:gd name="connsiteX25" fmla="*/ 10853 w 76200"/>
                <a:gd name="connsiteY25" fmla="*/ 18282 h 85725"/>
                <a:gd name="connsiteX26" fmla="*/ 20378 w 76200"/>
                <a:gd name="connsiteY26" fmla="*/ 20187 h 85725"/>
                <a:gd name="connsiteX27" fmla="*/ 27998 w 76200"/>
                <a:gd name="connsiteY27" fmla="*/ 15425 h 85725"/>
                <a:gd name="connsiteX28" fmla="*/ 30855 w 76200"/>
                <a:gd name="connsiteY28" fmla="*/ 5900 h 85725"/>
                <a:gd name="connsiteX29" fmla="*/ 38475 w 76200"/>
                <a:gd name="connsiteY29" fmla="*/ 185 h 85725"/>
                <a:gd name="connsiteX30" fmla="*/ 46095 w 76200"/>
                <a:gd name="connsiteY30" fmla="*/ 590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6200" h="85725">
                  <a:moveTo>
                    <a:pt x="46095" y="5900"/>
                  </a:moveTo>
                  <a:lnTo>
                    <a:pt x="48953" y="15425"/>
                  </a:lnTo>
                  <a:cubicBezTo>
                    <a:pt x="49905" y="18282"/>
                    <a:pt x="52763" y="20187"/>
                    <a:pt x="56573" y="20187"/>
                  </a:cubicBezTo>
                  <a:lnTo>
                    <a:pt x="66098" y="18282"/>
                  </a:lnTo>
                  <a:cubicBezTo>
                    <a:pt x="69908" y="17330"/>
                    <a:pt x="73718" y="19235"/>
                    <a:pt x="75623" y="22092"/>
                  </a:cubicBezTo>
                  <a:cubicBezTo>
                    <a:pt x="77528" y="24950"/>
                    <a:pt x="76575" y="29712"/>
                    <a:pt x="74670" y="32570"/>
                  </a:cubicBezTo>
                  <a:lnTo>
                    <a:pt x="68003" y="39237"/>
                  </a:lnTo>
                  <a:cubicBezTo>
                    <a:pt x="66098" y="42095"/>
                    <a:pt x="66098" y="45905"/>
                    <a:pt x="68003" y="47810"/>
                  </a:cubicBezTo>
                  <a:lnTo>
                    <a:pt x="74670" y="54477"/>
                  </a:lnTo>
                  <a:cubicBezTo>
                    <a:pt x="77528" y="57335"/>
                    <a:pt x="77528" y="61145"/>
                    <a:pt x="75623" y="64955"/>
                  </a:cubicBezTo>
                  <a:cubicBezTo>
                    <a:pt x="73718" y="67812"/>
                    <a:pt x="69908" y="69717"/>
                    <a:pt x="66098" y="68765"/>
                  </a:cubicBezTo>
                  <a:lnTo>
                    <a:pt x="56573" y="66860"/>
                  </a:lnTo>
                  <a:cubicBezTo>
                    <a:pt x="53715" y="65907"/>
                    <a:pt x="49905" y="67812"/>
                    <a:pt x="48953" y="71622"/>
                  </a:cubicBezTo>
                  <a:lnTo>
                    <a:pt x="46095" y="81147"/>
                  </a:lnTo>
                  <a:cubicBezTo>
                    <a:pt x="45143" y="84957"/>
                    <a:pt x="41333" y="86862"/>
                    <a:pt x="38475" y="86862"/>
                  </a:cubicBezTo>
                  <a:cubicBezTo>
                    <a:pt x="34665" y="86862"/>
                    <a:pt x="31808" y="84005"/>
                    <a:pt x="30855" y="81147"/>
                  </a:cubicBezTo>
                  <a:lnTo>
                    <a:pt x="27998" y="71622"/>
                  </a:lnTo>
                  <a:cubicBezTo>
                    <a:pt x="27045" y="68765"/>
                    <a:pt x="24188" y="66860"/>
                    <a:pt x="20378" y="66860"/>
                  </a:cubicBezTo>
                  <a:lnTo>
                    <a:pt x="10853" y="68765"/>
                  </a:lnTo>
                  <a:cubicBezTo>
                    <a:pt x="7043" y="69717"/>
                    <a:pt x="3233" y="67812"/>
                    <a:pt x="1328" y="64955"/>
                  </a:cubicBezTo>
                  <a:cubicBezTo>
                    <a:pt x="-577" y="62097"/>
                    <a:pt x="375" y="57335"/>
                    <a:pt x="2280" y="54477"/>
                  </a:cubicBezTo>
                  <a:lnTo>
                    <a:pt x="8948" y="47810"/>
                  </a:lnTo>
                  <a:cubicBezTo>
                    <a:pt x="10853" y="44952"/>
                    <a:pt x="10853" y="41142"/>
                    <a:pt x="8948" y="39237"/>
                  </a:cubicBezTo>
                  <a:lnTo>
                    <a:pt x="2280" y="32570"/>
                  </a:lnTo>
                  <a:cubicBezTo>
                    <a:pt x="-577" y="29712"/>
                    <a:pt x="-577" y="25902"/>
                    <a:pt x="1328" y="22092"/>
                  </a:cubicBezTo>
                  <a:cubicBezTo>
                    <a:pt x="3233" y="19235"/>
                    <a:pt x="7043" y="17330"/>
                    <a:pt x="10853" y="18282"/>
                  </a:cubicBezTo>
                  <a:lnTo>
                    <a:pt x="20378" y="20187"/>
                  </a:lnTo>
                  <a:cubicBezTo>
                    <a:pt x="23235" y="21140"/>
                    <a:pt x="27045" y="19235"/>
                    <a:pt x="27998" y="15425"/>
                  </a:cubicBezTo>
                  <a:lnTo>
                    <a:pt x="30855" y="5900"/>
                  </a:lnTo>
                  <a:cubicBezTo>
                    <a:pt x="31808" y="2090"/>
                    <a:pt x="35618" y="185"/>
                    <a:pt x="38475" y="185"/>
                  </a:cubicBezTo>
                  <a:cubicBezTo>
                    <a:pt x="41333" y="-768"/>
                    <a:pt x="45143" y="2090"/>
                    <a:pt x="46095" y="5900"/>
                  </a:cubicBezTo>
                  <a:close/>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45" name="Freeform: Shape 48">
              <a:extLst>
                <a:ext uri="{FF2B5EF4-FFF2-40B4-BE49-F238E27FC236}">
                  <a16:creationId xmlns:a16="http://schemas.microsoft.com/office/drawing/2014/main" id="{CEA0CAB4-D378-3625-55A3-A6287D3C61E2}"/>
                </a:ext>
              </a:extLst>
            </p:cNvPr>
            <p:cNvSpPr/>
            <p:nvPr/>
          </p:nvSpPr>
          <p:spPr>
            <a:xfrm>
              <a:off x="1821732" y="2100610"/>
              <a:ext cx="161925" cy="161925"/>
            </a:xfrm>
            <a:custGeom>
              <a:avLst/>
              <a:gdLst>
                <a:gd name="connsiteX0" fmla="*/ 80963 w 161925"/>
                <a:gd name="connsiteY0" fmla="*/ 161925 h 161925"/>
                <a:gd name="connsiteX1" fmla="*/ 161925 w 161925"/>
                <a:gd name="connsiteY1" fmla="*/ 80963 h 161925"/>
                <a:gd name="connsiteX2" fmla="*/ 80963 w 161925"/>
                <a:gd name="connsiteY2" fmla="*/ 0 h 161925"/>
                <a:gd name="connsiteX3" fmla="*/ 0 w 161925"/>
                <a:gd name="connsiteY3" fmla="*/ 80963 h 161925"/>
                <a:gd name="connsiteX4" fmla="*/ 80963 w 161925"/>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80963" y="161925"/>
                  </a:moveTo>
                  <a:cubicBezTo>
                    <a:pt x="125730" y="161925"/>
                    <a:pt x="161925" y="125730"/>
                    <a:pt x="161925" y="80963"/>
                  </a:cubicBezTo>
                  <a:cubicBezTo>
                    <a:pt x="161925" y="36195"/>
                    <a:pt x="125730" y="0"/>
                    <a:pt x="80963" y="0"/>
                  </a:cubicBezTo>
                  <a:cubicBezTo>
                    <a:pt x="36195" y="0"/>
                    <a:pt x="0" y="36195"/>
                    <a:pt x="0" y="80963"/>
                  </a:cubicBezTo>
                  <a:cubicBezTo>
                    <a:pt x="0" y="125730"/>
                    <a:pt x="36195" y="161925"/>
                    <a:pt x="80963" y="161925"/>
                  </a:cubicBezTo>
                  <a:close/>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46" name="Freeform: Shape 49">
              <a:extLst>
                <a:ext uri="{FF2B5EF4-FFF2-40B4-BE49-F238E27FC236}">
                  <a16:creationId xmlns:a16="http://schemas.microsoft.com/office/drawing/2014/main" id="{503EDA90-A8B9-F63A-1971-EF9AD1118274}"/>
                </a:ext>
              </a:extLst>
            </p:cNvPr>
            <p:cNvSpPr/>
            <p:nvPr/>
          </p:nvSpPr>
          <p:spPr>
            <a:xfrm>
              <a:off x="1959844" y="2238722"/>
              <a:ext cx="19050" cy="19050"/>
            </a:xfrm>
            <a:custGeom>
              <a:avLst/>
              <a:gdLst>
                <a:gd name="connsiteX0" fmla="*/ 0 w 19050"/>
                <a:gd name="connsiteY0" fmla="*/ 0 h 19050"/>
                <a:gd name="connsiteX1" fmla="*/ 21908 w 19050"/>
                <a:gd name="connsiteY1" fmla="*/ 21908 h 19050"/>
              </a:gdLst>
              <a:ahLst/>
              <a:cxnLst>
                <a:cxn ang="0">
                  <a:pos x="connsiteX0" y="connsiteY0"/>
                </a:cxn>
                <a:cxn ang="0">
                  <a:pos x="connsiteX1" y="connsiteY1"/>
                </a:cxn>
              </a:cxnLst>
              <a:rect l="l" t="t" r="r" b="b"/>
              <a:pathLst>
                <a:path w="19050" h="19050">
                  <a:moveTo>
                    <a:pt x="0" y="0"/>
                  </a:moveTo>
                  <a:lnTo>
                    <a:pt x="21908" y="21908"/>
                  </a:lnTo>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47" name="Freeform: Shape 50">
              <a:extLst>
                <a:ext uri="{FF2B5EF4-FFF2-40B4-BE49-F238E27FC236}">
                  <a16:creationId xmlns:a16="http://schemas.microsoft.com/office/drawing/2014/main" id="{634C13D7-A277-410C-88D3-D868FF5F10CF}"/>
                </a:ext>
              </a:extLst>
            </p:cNvPr>
            <p:cNvSpPr/>
            <p:nvPr/>
          </p:nvSpPr>
          <p:spPr>
            <a:xfrm>
              <a:off x="1976036" y="2254914"/>
              <a:ext cx="57150" cy="57150"/>
            </a:xfrm>
            <a:custGeom>
              <a:avLst/>
              <a:gdLst>
                <a:gd name="connsiteX0" fmla="*/ 60008 w 57150"/>
                <a:gd name="connsiteY0" fmla="*/ 40005 h 57150"/>
                <a:gd name="connsiteX1" fmla="*/ 60008 w 57150"/>
                <a:gd name="connsiteY1" fmla="*/ 60008 h 57150"/>
                <a:gd name="connsiteX2" fmla="*/ 40005 w 57150"/>
                <a:gd name="connsiteY2" fmla="*/ 60008 h 57150"/>
                <a:gd name="connsiteX3" fmla="*/ 2858 w 57150"/>
                <a:gd name="connsiteY3" fmla="*/ 22860 h 57150"/>
                <a:gd name="connsiteX4" fmla="*/ 2858 w 57150"/>
                <a:gd name="connsiteY4" fmla="*/ 9525 h 57150"/>
                <a:gd name="connsiteX5" fmla="*/ 9525 w 57150"/>
                <a:gd name="connsiteY5" fmla="*/ 2858 h 57150"/>
                <a:gd name="connsiteX6" fmla="*/ 22860 w 57150"/>
                <a:gd name="connsiteY6" fmla="*/ 2858 h 57150"/>
                <a:gd name="connsiteX7" fmla="*/ 60008 w 57150"/>
                <a:gd name="connsiteY7" fmla="*/ 4000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60008" y="40005"/>
                  </a:moveTo>
                  <a:cubicBezTo>
                    <a:pt x="65723" y="45720"/>
                    <a:pt x="65723" y="54293"/>
                    <a:pt x="60008" y="60008"/>
                  </a:cubicBezTo>
                  <a:cubicBezTo>
                    <a:pt x="54293" y="65723"/>
                    <a:pt x="45720" y="65723"/>
                    <a:pt x="40005" y="60008"/>
                  </a:cubicBezTo>
                  <a:lnTo>
                    <a:pt x="2858" y="22860"/>
                  </a:lnTo>
                  <a:cubicBezTo>
                    <a:pt x="-953" y="19050"/>
                    <a:pt x="-953" y="13335"/>
                    <a:pt x="2858" y="9525"/>
                  </a:cubicBezTo>
                  <a:lnTo>
                    <a:pt x="9525" y="2858"/>
                  </a:lnTo>
                  <a:cubicBezTo>
                    <a:pt x="13335" y="-953"/>
                    <a:pt x="19050" y="-953"/>
                    <a:pt x="22860" y="2858"/>
                  </a:cubicBezTo>
                  <a:lnTo>
                    <a:pt x="60008" y="40005"/>
                  </a:lnTo>
                  <a:close/>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48" name="TextBox 47">
            <a:extLst>
              <a:ext uri="{FF2B5EF4-FFF2-40B4-BE49-F238E27FC236}">
                <a16:creationId xmlns:a16="http://schemas.microsoft.com/office/drawing/2014/main" id="{AA715A92-DBCF-6283-18AB-24ABC726AF90}"/>
              </a:ext>
            </a:extLst>
          </p:cNvPr>
          <p:cNvSpPr txBox="1"/>
          <p:nvPr/>
        </p:nvSpPr>
        <p:spPr>
          <a:xfrm>
            <a:off x="4109134" y="2082028"/>
            <a:ext cx="2983049" cy="3957257"/>
          </a:xfrm>
          <a:prstGeom prst="rect">
            <a:avLst/>
          </a:prstGeom>
          <a:solidFill>
            <a:schemeClr val="accent4"/>
          </a:solidFill>
          <a:ln>
            <a:solidFill>
              <a:sysClr val="window" lastClr="FFFFFF"/>
            </a:solidFill>
          </a:ln>
        </p:spPr>
        <p:txBody>
          <a:bodyPr vert="vert270" wrap="square" lIns="0" tIns="0" rIns="108000" bIns="0" rtlCol="0" anchor="b">
            <a:normAutofit/>
          </a:bodyPr>
          <a:lstStyle/>
          <a:p>
            <a:pPr marL="0" marR="0" lvl="0" indent="0" algn="ctr" defTabSz="674370" eaLnBrk="1" fontAlgn="auto" latinLnBrk="0" hangingPunct="1">
              <a:lnSpc>
                <a:spcPct val="85000"/>
              </a:lnSpc>
              <a:spcBef>
                <a:spcPts val="0"/>
              </a:spcBef>
              <a:spcAft>
                <a:spcPts val="0"/>
              </a:spcAft>
              <a:buClrTx/>
              <a:buSzTx/>
              <a:buFontTx/>
              <a:buNone/>
              <a:tabLst/>
              <a:defRPr/>
            </a:pPr>
            <a:endParaRPr kumimoji="0" lang="en-US" sz="1033" b="0" i="0" u="none" strike="noStrike" kern="0" cap="none" spc="0" normalizeH="0" baseline="0" noProof="0">
              <a:ln>
                <a:noFill/>
              </a:ln>
              <a:solidFill>
                <a:prstClr val="white"/>
              </a:solidFill>
              <a:effectLst/>
              <a:uLnTx/>
              <a:uFillTx/>
            </a:endParaRPr>
          </a:p>
        </p:txBody>
      </p:sp>
      <p:cxnSp>
        <p:nvCxnSpPr>
          <p:cNvPr id="49" name="Straight Connector 48">
            <a:extLst>
              <a:ext uri="{FF2B5EF4-FFF2-40B4-BE49-F238E27FC236}">
                <a16:creationId xmlns:a16="http://schemas.microsoft.com/office/drawing/2014/main" id="{0A073327-E063-750D-7047-1CC53C2DBDEA}"/>
              </a:ext>
            </a:extLst>
          </p:cNvPr>
          <p:cNvCxnSpPr>
            <a:cxnSpLocks/>
          </p:cNvCxnSpPr>
          <p:nvPr/>
        </p:nvCxnSpPr>
        <p:spPr>
          <a:xfrm>
            <a:off x="4236818" y="2729496"/>
            <a:ext cx="2702965" cy="0"/>
          </a:xfrm>
          <a:prstGeom prst="line">
            <a:avLst/>
          </a:prstGeom>
          <a:noFill/>
          <a:ln w="12700" cap="flat" cmpd="sng" algn="ctr">
            <a:solidFill>
              <a:sysClr val="window" lastClr="FFFFFF"/>
            </a:solidFill>
            <a:prstDash val="solid"/>
            <a:miter lim="800000"/>
          </a:ln>
          <a:effectLst/>
        </p:spPr>
      </p:cxnSp>
      <p:sp>
        <p:nvSpPr>
          <p:cNvPr id="50" name="Rectangle 49">
            <a:extLst>
              <a:ext uri="{FF2B5EF4-FFF2-40B4-BE49-F238E27FC236}">
                <a16:creationId xmlns:a16="http://schemas.microsoft.com/office/drawing/2014/main" id="{1993AD96-A348-EA68-4397-DDCB73A1DB69}"/>
              </a:ext>
            </a:extLst>
          </p:cNvPr>
          <p:cNvSpPr/>
          <p:nvPr/>
        </p:nvSpPr>
        <p:spPr>
          <a:xfrm>
            <a:off x="4412260" y="2871611"/>
            <a:ext cx="2527524" cy="2785378"/>
          </a:xfrm>
          <a:prstGeom prst="rect">
            <a:avLst/>
          </a:prstGeom>
        </p:spPr>
        <p:txBody>
          <a:bodyPr wrap="square" lIns="0" tIns="0" rIns="0" bIns="0" anchor="t">
            <a:spAutoFit/>
          </a:bodyPr>
          <a:lstStyle/>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Requirements </a:t>
            </a:r>
            <a:r>
              <a:rPr lang="en-GB" sz="1050" kern="0">
                <a:solidFill>
                  <a:prstClr val="white"/>
                </a:solidFill>
              </a:rPr>
              <a:t>Modelling</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Architecture Blueprint</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Implementation Design</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Use Case </a:t>
            </a:r>
            <a:r>
              <a:rPr lang="en-GB" sz="1050" kern="0">
                <a:solidFill>
                  <a:prstClr val="white"/>
                </a:solidFill>
              </a:rPr>
              <a:t>Modelling</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Entitlements &amp; Role </a:t>
            </a:r>
            <a:r>
              <a:rPr lang="en-GB" sz="1050" kern="0">
                <a:solidFill>
                  <a:prstClr val="white"/>
                </a:solidFill>
              </a:rPr>
              <a:t>Modelling</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Phased Rollout</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Application Onboarding</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Technology Modernization</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Platform Migration</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Product Integration</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Knowledge Transfer</a:t>
            </a:r>
            <a:endParaRPr lang="en-GB" sz="1050" b="0" i="0" u="none" strike="noStrike" kern="0" cap="none" spc="0" normalizeH="0" baseline="0" noProof="0">
              <a:ln>
                <a:noFill/>
              </a:ln>
              <a:solidFill>
                <a:prstClr val="white"/>
              </a:solidFill>
              <a:effectLst/>
              <a:uLnTx/>
              <a:uFillTx/>
              <a:cs typeface="Arial"/>
            </a:endParaRP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Business Enablement</a:t>
            </a:r>
            <a:endParaRPr kumimoji="0" lang="en-GB" sz="1000" b="0" i="0" u="none" strike="noStrike" kern="0" cap="none" spc="0" normalizeH="0" baseline="0" noProof="0">
              <a:ln>
                <a:noFill/>
              </a:ln>
              <a:solidFill>
                <a:prstClr val="white"/>
              </a:solidFill>
              <a:effectLst/>
              <a:uLnTx/>
              <a:uFillTx/>
            </a:endParaRPr>
          </a:p>
        </p:txBody>
      </p:sp>
      <p:sp>
        <p:nvSpPr>
          <p:cNvPr id="51" name="Rectangle 50">
            <a:extLst>
              <a:ext uri="{FF2B5EF4-FFF2-40B4-BE49-F238E27FC236}">
                <a16:creationId xmlns:a16="http://schemas.microsoft.com/office/drawing/2014/main" id="{C37080B7-FFAC-BB22-F703-A1728FDFE3A1}"/>
              </a:ext>
            </a:extLst>
          </p:cNvPr>
          <p:cNvSpPr/>
          <p:nvPr/>
        </p:nvSpPr>
        <p:spPr>
          <a:xfrm>
            <a:off x="4597963" y="2303536"/>
            <a:ext cx="1546166" cy="215444"/>
          </a:xfrm>
          <a:prstGeom prst="rect">
            <a:avLst/>
          </a:prstGeom>
        </p:spPr>
        <p:txBody>
          <a:bodyPr wrap="square" lIns="0" tIns="0" rIns="0" bIns="0">
            <a:spAutoFit/>
          </a:bodyPr>
          <a:lstStyle/>
          <a:p>
            <a:pPr marL="0" marR="0" lvl="0" indent="0" defTabSz="38524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rPr>
              <a:t>Implement</a:t>
            </a:r>
          </a:p>
        </p:txBody>
      </p:sp>
      <p:sp>
        <p:nvSpPr>
          <p:cNvPr id="52" name="TextBox 51">
            <a:extLst>
              <a:ext uri="{FF2B5EF4-FFF2-40B4-BE49-F238E27FC236}">
                <a16:creationId xmlns:a16="http://schemas.microsoft.com/office/drawing/2014/main" id="{FDC41E18-0713-73C3-7414-C12C9FFEBE39}"/>
              </a:ext>
            </a:extLst>
          </p:cNvPr>
          <p:cNvSpPr txBox="1"/>
          <p:nvPr/>
        </p:nvSpPr>
        <p:spPr>
          <a:xfrm>
            <a:off x="7219867" y="2082028"/>
            <a:ext cx="2983049" cy="3957257"/>
          </a:xfrm>
          <a:prstGeom prst="rect">
            <a:avLst/>
          </a:prstGeom>
          <a:solidFill>
            <a:schemeClr val="accent5"/>
          </a:solidFill>
          <a:ln>
            <a:solidFill>
              <a:sysClr val="window" lastClr="FFFFFF"/>
            </a:solidFill>
          </a:ln>
        </p:spPr>
        <p:txBody>
          <a:bodyPr vert="vert270" wrap="square" lIns="0" tIns="0" rIns="108000" bIns="0" rtlCol="0" anchor="b">
            <a:normAutofit/>
          </a:bodyPr>
          <a:lstStyle/>
          <a:p>
            <a:pPr marL="0" marR="0" lvl="0" indent="0" algn="ctr" defTabSz="674370" eaLnBrk="1" fontAlgn="auto" latinLnBrk="0" hangingPunct="1">
              <a:lnSpc>
                <a:spcPct val="85000"/>
              </a:lnSpc>
              <a:spcBef>
                <a:spcPts val="0"/>
              </a:spcBef>
              <a:spcAft>
                <a:spcPts val="0"/>
              </a:spcAft>
              <a:buClrTx/>
              <a:buSzTx/>
              <a:buFontTx/>
              <a:buNone/>
              <a:tabLst/>
              <a:defRPr/>
            </a:pPr>
            <a:endParaRPr kumimoji="0" lang="en-US" sz="1033" b="0" i="0" u="none" strike="noStrike" kern="0" cap="none" spc="0" normalizeH="0" baseline="0" noProof="0">
              <a:ln>
                <a:noFill/>
              </a:ln>
              <a:solidFill>
                <a:prstClr val="white"/>
              </a:solidFill>
              <a:effectLst/>
              <a:uLnTx/>
              <a:uFillTx/>
            </a:endParaRPr>
          </a:p>
        </p:txBody>
      </p:sp>
      <p:cxnSp>
        <p:nvCxnSpPr>
          <p:cNvPr id="53" name="Straight Connector 52">
            <a:extLst>
              <a:ext uri="{FF2B5EF4-FFF2-40B4-BE49-F238E27FC236}">
                <a16:creationId xmlns:a16="http://schemas.microsoft.com/office/drawing/2014/main" id="{25F8BDB6-3391-23F4-ADDE-E63DFC051495}"/>
              </a:ext>
            </a:extLst>
          </p:cNvPr>
          <p:cNvCxnSpPr>
            <a:cxnSpLocks/>
          </p:cNvCxnSpPr>
          <p:nvPr/>
        </p:nvCxnSpPr>
        <p:spPr>
          <a:xfrm>
            <a:off x="7347551" y="2729496"/>
            <a:ext cx="2702965" cy="0"/>
          </a:xfrm>
          <a:prstGeom prst="line">
            <a:avLst/>
          </a:prstGeom>
          <a:noFill/>
          <a:ln w="12700" cap="flat" cmpd="sng" algn="ctr">
            <a:solidFill>
              <a:sysClr val="window" lastClr="FFFFFF"/>
            </a:solidFill>
            <a:prstDash val="solid"/>
            <a:miter lim="800000"/>
          </a:ln>
          <a:effectLst/>
        </p:spPr>
      </p:cxnSp>
      <p:sp>
        <p:nvSpPr>
          <p:cNvPr id="54" name="Rectangle 53">
            <a:extLst>
              <a:ext uri="{FF2B5EF4-FFF2-40B4-BE49-F238E27FC236}">
                <a16:creationId xmlns:a16="http://schemas.microsoft.com/office/drawing/2014/main" id="{F7B3AA59-EFDB-9868-22AA-65BF765B8752}"/>
              </a:ext>
            </a:extLst>
          </p:cNvPr>
          <p:cNvSpPr/>
          <p:nvPr/>
        </p:nvSpPr>
        <p:spPr>
          <a:xfrm>
            <a:off x="7522993" y="2871611"/>
            <a:ext cx="2527524" cy="3177793"/>
          </a:xfrm>
          <a:prstGeom prst="rect">
            <a:avLst/>
          </a:prstGeom>
        </p:spPr>
        <p:txBody>
          <a:bodyPr wrap="square" lIns="0" tIns="0" rIns="0" bIns="0">
            <a:spAutoFit/>
          </a:bodyPr>
          <a:lstStyle/>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Application Onboarding</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Access Certification Campaigns</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IAM Application Monitoring</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Incident Management</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Patch Management &amp; Software Updates</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Application Administration</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Role Lifecycle Management</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Access Request Management</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Orphan Account Management</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Access Management Operations</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IAM Solution Enhancements</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050" b="0" i="0" u="none" strike="noStrike" kern="0" cap="none" spc="0" normalizeH="0" baseline="0" noProof="0">
                <a:ln>
                  <a:noFill/>
                </a:ln>
                <a:solidFill>
                  <a:prstClr val="white"/>
                </a:solidFill>
                <a:effectLst/>
                <a:uLnTx/>
                <a:uFillTx/>
              </a:rPr>
              <a:t>KPI/KRI Reporting</a:t>
            </a:r>
          </a:p>
          <a:p>
            <a:pPr marL="171450" marR="0" lvl="0" indent="-171450" defTabSz="385243" eaLnBrk="1" fontAlgn="auto" latinLnBrk="0" hangingPunct="1">
              <a:lnSpc>
                <a:spcPct val="100000"/>
              </a:lnSpc>
              <a:spcBef>
                <a:spcPts val="0"/>
              </a:spcBef>
              <a:spcAft>
                <a:spcPts val="600"/>
              </a:spcAft>
              <a:buClrTx/>
              <a:buSzTx/>
              <a:buFont typeface="Wingdings" panose="05000000000000000000" pitchFamily="2" charset="2"/>
              <a:buChar char="§"/>
              <a:tabLst/>
              <a:defRPr/>
            </a:pPr>
            <a:endParaRPr kumimoji="0" lang="en-GB" sz="1000" b="0" i="0" u="none" strike="noStrike" kern="0" cap="none" spc="0" normalizeH="0" baseline="0" noProof="0">
              <a:ln>
                <a:noFill/>
              </a:ln>
              <a:solidFill>
                <a:prstClr val="white"/>
              </a:solidFill>
              <a:effectLst/>
              <a:uLnTx/>
              <a:uFillTx/>
            </a:endParaRPr>
          </a:p>
        </p:txBody>
      </p:sp>
      <p:sp>
        <p:nvSpPr>
          <p:cNvPr id="55" name="Rectangle 54">
            <a:extLst>
              <a:ext uri="{FF2B5EF4-FFF2-40B4-BE49-F238E27FC236}">
                <a16:creationId xmlns:a16="http://schemas.microsoft.com/office/drawing/2014/main" id="{A35239A4-E3C7-DEA2-7C99-94E71C02787A}"/>
              </a:ext>
            </a:extLst>
          </p:cNvPr>
          <p:cNvSpPr/>
          <p:nvPr/>
        </p:nvSpPr>
        <p:spPr>
          <a:xfrm>
            <a:off x="7738747" y="2303536"/>
            <a:ext cx="1902794" cy="215444"/>
          </a:xfrm>
          <a:prstGeom prst="rect">
            <a:avLst/>
          </a:prstGeom>
        </p:spPr>
        <p:txBody>
          <a:bodyPr wrap="square" lIns="0" tIns="0" rIns="0" bIns="0">
            <a:spAutoFit/>
          </a:bodyPr>
          <a:lstStyle/>
          <a:p>
            <a:pPr marL="0" marR="0" lvl="0" indent="0" defTabSz="38524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rPr>
              <a:t>Operate and evolve</a:t>
            </a:r>
          </a:p>
        </p:txBody>
      </p:sp>
      <p:sp>
        <p:nvSpPr>
          <p:cNvPr id="56" name="Freeform: Shape 80">
            <a:extLst>
              <a:ext uri="{FF2B5EF4-FFF2-40B4-BE49-F238E27FC236}">
                <a16:creationId xmlns:a16="http://schemas.microsoft.com/office/drawing/2014/main" id="{777AE11F-11A7-F58A-FF4D-3E61EC39C013}"/>
              </a:ext>
            </a:extLst>
          </p:cNvPr>
          <p:cNvSpPr/>
          <p:nvPr/>
        </p:nvSpPr>
        <p:spPr>
          <a:xfrm rot="14400000" flipH="1">
            <a:off x="2926680" y="2316405"/>
            <a:ext cx="268756" cy="195452"/>
          </a:xfrm>
          <a:custGeom>
            <a:avLst/>
            <a:gdLst>
              <a:gd name="connsiteX0" fmla="*/ 0 w 314325"/>
              <a:gd name="connsiteY0" fmla="*/ 184785 h 228600"/>
              <a:gd name="connsiteX1" fmla="*/ 240983 w 314325"/>
              <a:gd name="connsiteY1" fmla="*/ 233363 h 228600"/>
              <a:gd name="connsiteX2" fmla="*/ 320992 w 314325"/>
              <a:gd name="connsiteY2" fmla="*/ 0 h 228600"/>
            </a:gdLst>
            <a:ahLst/>
            <a:cxnLst>
              <a:cxn ang="0">
                <a:pos x="connsiteX0" y="connsiteY0"/>
              </a:cxn>
              <a:cxn ang="0">
                <a:pos x="connsiteX1" y="connsiteY1"/>
              </a:cxn>
              <a:cxn ang="0">
                <a:pos x="connsiteX2" y="connsiteY2"/>
              </a:cxn>
            </a:cxnLst>
            <a:rect l="l" t="t" r="r" b="b"/>
            <a:pathLst>
              <a:path w="314325" h="228600">
                <a:moveTo>
                  <a:pt x="0" y="184785"/>
                </a:moveTo>
                <a:lnTo>
                  <a:pt x="240983" y="233363"/>
                </a:lnTo>
                <a:lnTo>
                  <a:pt x="320992" y="0"/>
                </a:lnTo>
              </a:path>
            </a:pathLst>
          </a:custGeom>
          <a:noFill/>
          <a:ln w="19050" cap="rnd">
            <a:solidFill>
              <a:sysClr val="window" lastClr="FFFFFF"/>
            </a:solidFill>
            <a:prstDash val="solid"/>
            <a:round/>
          </a:ln>
        </p:spPr>
        <p:txBody>
          <a:bodyPr rtlCol="0" anchor="ctr"/>
          <a:lstStyle/>
          <a:p>
            <a:pPr marL="0" marR="0" lvl="0" indent="0" defTabSz="927635" eaLnBrk="1" fontAlgn="auto" latinLnBrk="0" hangingPunct="1">
              <a:lnSpc>
                <a:spcPct val="100000"/>
              </a:lnSpc>
              <a:spcBef>
                <a:spcPts val="0"/>
              </a:spcBef>
              <a:spcAft>
                <a:spcPts val="0"/>
              </a:spcAft>
              <a:buClrTx/>
              <a:buSzTx/>
              <a:buFontTx/>
              <a:buNone/>
              <a:tabLst/>
              <a:defRPr/>
            </a:pPr>
            <a:endParaRPr kumimoji="0" lang="en-US" sz="1827" b="0" i="0" u="none" strike="noStrike" kern="0" cap="none" spc="0" normalizeH="0" baseline="0" noProof="0">
              <a:ln>
                <a:noFill/>
              </a:ln>
              <a:solidFill>
                <a:srgbClr val="000000"/>
              </a:solidFill>
              <a:effectLst/>
              <a:uLnTx/>
              <a:uFillTx/>
            </a:endParaRPr>
          </a:p>
        </p:txBody>
      </p:sp>
      <p:sp>
        <p:nvSpPr>
          <p:cNvPr id="57" name="Freeform: Shape 81">
            <a:extLst>
              <a:ext uri="{FF2B5EF4-FFF2-40B4-BE49-F238E27FC236}">
                <a16:creationId xmlns:a16="http://schemas.microsoft.com/office/drawing/2014/main" id="{17E28F74-B792-1DA6-942A-6AE679BB1EB3}"/>
              </a:ext>
            </a:extLst>
          </p:cNvPr>
          <p:cNvSpPr/>
          <p:nvPr/>
        </p:nvSpPr>
        <p:spPr>
          <a:xfrm rot="14400000" flipH="1">
            <a:off x="6176104" y="2316405"/>
            <a:ext cx="268756" cy="195452"/>
          </a:xfrm>
          <a:custGeom>
            <a:avLst/>
            <a:gdLst>
              <a:gd name="connsiteX0" fmla="*/ 0 w 314325"/>
              <a:gd name="connsiteY0" fmla="*/ 184785 h 228600"/>
              <a:gd name="connsiteX1" fmla="*/ 240983 w 314325"/>
              <a:gd name="connsiteY1" fmla="*/ 233363 h 228600"/>
              <a:gd name="connsiteX2" fmla="*/ 320992 w 314325"/>
              <a:gd name="connsiteY2" fmla="*/ 0 h 228600"/>
            </a:gdLst>
            <a:ahLst/>
            <a:cxnLst>
              <a:cxn ang="0">
                <a:pos x="connsiteX0" y="connsiteY0"/>
              </a:cxn>
              <a:cxn ang="0">
                <a:pos x="connsiteX1" y="connsiteY1"/>
              </a:cxn>
              <a:cxn ang="0">
                <a:pos x="connsiteX2" y="connsiteY2"/>
              </a:cxn>
            </a:cxnLst>
            <a:rect l="l" t="t" r="r" b="b"/>
            <a:pathLst>
              <a:path w="314325" h="228600">
                <a:moveTo>
                  <a:pt x="0" y="184785"/>
                </a:moveTo>
                <a:lnTo>
                  <a:pt x="240983" y="233363"/>
                </a:lnTo>
                <a:lnTo>
                  <a:pt x="320992" y="0"/>
                </a:lnTo>
              </a:path>
            </a:pathLst>
          </a:custGeom>
          <a:noFill/>
          <a:ln w="19050" cap="rnd">
            <a:solidFill>
              <a:sysClr val="window" lastClr="FFFFFF"/>
            </a:solidFill>
            <a:prstDash val="solid"/>
            <a:round/>
          </a:ln>
        </p:spPr>
        <p:txBody>
          <a:bodyPr rtlCol="0" anchor="ctr"/>
          <a:lstStyle/>
          <a:p>
            <a:pPr marL="0" marR="0" lvl="0" indent="0" defTabSz="927635" eaLnBrk="1" fontAlgn="auto" latinLnBrk="0" hangingPunct="1">
              <a:lnSpc>
                <a:spcPct val="100000"/>
              </a:lnSpc>
              <a:spcBef>
                <a:spcPts val="0"/>
              </a:spcBef>
              <a:spcAft>
                <a:spcPts val="0"/>
              </a:spcAft>
              <a:buClrTx/>
              <a:buSzTx/>
              <a:buFontTx/>
              <a:buNone/>
              <a:tabLst/>
              <a:defRPr/>
            </a:pPr>
            <a:endParaRPr kumimoji="0" lang="en-US" sz="1827" b="0" i="0" u="none" strike="noStrike" kern="0" cap="none" spc="0" normalizeH="0" baseline="0" noProof="0">
              <a:ln>
                <a:noFill/>
              </a:ln>
              <a:solidFill>
                <a:srgbClr val="000000"/>
              </a:solidFill>
              <a:effectLst/>
              <a:uLnTx/>
              <a:uFillTx/>
            </a:endParaRPr>
          </a:p>
        </p:txBody>
      </p:sp>
      <p:sp>
        <p:nvSpPr>
          <p:cNvPr id="58" name="Freeform: Shape 82">
            <a:extLst>
              <a:ext uri="{FF2B5EF4-FFF2-40B4-BE49-F238E27FC236}">
                <a16:creationId xmlns:a16="http://schemas.microsoft.com/office/drawing/2014/main" id="{051F62D1-DD16-5240-8030-F95D70F375DD}"/>
              </a:ext>
            </a:extLst>
          </p:cNvPr>
          <p:cNvSpPr/>
          <p:nvPr/>
        </p:nvSpPr>
        <p:spPr>
          <a:xfrm rot="14400000" flipH="1">
            <a:off x="9355341" y="2316405"/>
            <a:ext cx="268756" cy="195452"/>
          </a:xfrm>
          <a:custGeom>
            <a:avLst/>
            <a:gdLst>
              <a:gd name="connsiteX0" fmla="*/ 0 w 314325"/>
              <a:gd name="connsiteY0" fmla="*/ 184785 h 228600"/>
              <a:gd name="connsiteX1" fmla="*/ 240983 w 314325"/>
              <a:gd name="connsiteY1" fmla="*/ 233363 h 228600"/>
              <a:gd name="connsiteX2" fmla="*/ 320992 w 314325"/>
              <a:gd name="connsiteY2" fmla="*/ 0 h 228600"/>
            </a:gdLst>
            <a:ahLst/>
            <a:cxnLst>
              <a:cxn ang="0">
                <a:pos x="connsiteX0" y="connsiteY0"/>
              </a:cxn>
              <a:cxn ang="0">
                <a:pos x="connsiteX1" y="connsiteY1"/>
              </a:cxn>
              <a:cxn ang="0">
                <a:pos x="connsiteX2" y="connsiteY2"/>
              </a:cxn>
            </a:cxnLst>
            <a:rect l="l" t="t" r="r" b="b"/>
            <a:pathLst>
              <a:path w="314325" h="228600">
                <a:moveTo>
                  <a:pt x="0" y="184785"/>
                </a:moveTo>
                <a:lnTo>
                  <a:pt x="240983" y="233363"/>
                </a:lnTo>
                <a:lnTo>
                  <a:pt x="320992" y="0"/>
                </a:lnTo>
              </a:path>
            </a:pathLst>
          </a:custGeom>
          <a:noFill/>
          <a:ln w="19050" cap="rnd">
            <a:solidFill>
              <a:sysClr val="window" lastClr="FFFFFF"/>
            </a:solidFill>
            <a:prstDash val="solid"/>
            <a:round/>
          </a:ln>
        </p:spPr>
        <p:txBody>
          <a:bodyPr rtlCol="0" anchor="ctr"/>
          <a:lstStyle/>
          <a:p>
            <a:pPr marL="0" marR="0" lvl="0" indent="0" defTabSz="927635" eaLnBrk="1" fontAlgn="auto" latinLnBrk="0" hangingPunct="1">
              <a:lnSpc>
                <a:spcPct val="100000"/>
              </a:lnSpc>
              <a:spcBef>
                <a:spcPts val="0"/>
              </a:spcBef>
              <a:spcAft>
                <a:spcPts val="0"/>
              </a:spcAft>
              <a:buClrTx/>
              <a:buSzTx/>
              <a:buFontTx/>
              <a:buNone/>
              <a:tabLst/>
              <a:defRPr/>
            </a:pPr>
            <a:endParaRPr kumimoji="0" lang="en-US" sz="1827" b="0" i="0" u="none" strike="noStrike" kern="0" cap="none" spc="0" normalizeH="0" baseline="0" noProof="0">
              <a:ln>
                <a:noFill/>
              </a:ln>
              <a:solidFill>
                <a:srgbClr val="000000"/>
              </a:solidFill>
              <a:effectLst/>
              <a:uLnTx/>
              <a:uFillTx/>
            </a:endParaRPr>
          </a:p>
        </p:txBody>
      </p:sp>
      <p:grpSp>
        <p:nvGrpSpPr>
          <p:cNvPr id="59" name="Group 58">
            <a:extLst>
              <a:ext uri="{FF2B5EF4-FFF2-40B4-BE49-F238E27FC236}">
                <a16:creationId xmlns:a16="http://schemas.microsoft.com/office/drawing/2014/main" id="{C51FA635-FAE2-66AD-D1AF-B44959AFDF51}"/>
              </a:ext>
            </a:extLst>
          </p:cNvPr>
          <p:cNvGrpSpPr/>
          <p:nvPr/>
        </p:nvGrpSpPr>
        <p:grpSpPr>
          <a:xfrm>
            <a:off x="4318443" y="2266686"/>
            <a:ext cx="187633" cy="306223"/>
            <a:chOff x="841721" y="3627234"/>
            <a:chExt cx="219226" cy="357784"/>
          </a:xfrm>
        </p:grpSpPr>
        <p:sp>
          <p:nvSpPr>
            <p:cNvPr id="60" name="Freeform: Shape 84">
              <a:extLst>
                <a:ext uri="{FF2B5EF4-FFF2-40B4-BE49-F238E27FC236}">
                  <a16:creationId xmlns:a16="http://schemas.microsoft.com/office/drawing/2014/main" id="{9ABE2AD0-F5AB-87BA-0A82-638EC6F0556D}"/>
                </a:ext>
              </a:extLst>
            </p:cNvPr>
            <p:cNvSpPr/>
            <p:nvPr/>
          </p:nvSpPr>
          <p:spPr>
            <a:xfrm>
              <a:off x="879904" y="3655750"/>
              <a:ext cx="123825" cy="85725"/>
            </a:xfrm>
            <a:custGeom>
              <a:avLst/>
              <a:gdLst>
                <a:gd name="connsiteX0" fmla="*/ 9402 w 123825"/>
                <a:gd name="connsiteY0" fmla="*/ 94738 h 85725"/>
                <a:gd name="connsiteX1" fmla="*/ 21594 w 123825"/>
                <a:gd name="connsiteY1" fmla="*/ 14919 h 85725"/>
                <a:gd name="connsiteX2" fmla="*/ 102366 w 123825"/>
                <a:gd name="connsiteY2" fmla="*/ 15014 h 85725"/>
                <a:gd name="connsiteX3" fmla="*/ 114367 w 123825"/>
                <a:gd name="connsiteY3" fmla="*/ 94833 h 85725"/>
              </a:gdLst>
              <a:ahLst/>
              <a:cxnLst>
                <a:cxn ang="0">
                  <a:pos x="connsiteX0" y="connsiteY0"/>
                </a:cxn>
                <a:cxn ang="0">
                  <a:pos x="connsiteX1" y="connsiteY1"/>
                </a:cxn>
                <a:cxn ang="0">
                  <a:pos x="connsiteX2" y="connsiteY2"/>
                </a:cxn>
                <a:cxn ang="0">
                  <a:pos x="connsiteX3" y="connsiteY3"/>
                </a:cxn>
              </a:cxnLst>
              <a:rect l="l" t="t" r="r" b="b"/>
              <a:pathLst>
                <a:path w="123825" h="85725">
                  <a:moveTo>
                    <a:pt x="9402" y="94738"/>
                  </a:moveTo>
                  <a:cubicBezTo>
                    <a:pt x="-6791" y="68735"/>
                    <a:pt x="-1647" y="34826"/>
                    <a:pt x="21594" y="14919"/>
                  </a:cubicBezTo>
                  <a:cubicBezTo>
                    <a:pt x="44835" y="-4989"/>
                    <a:pt x="79125" y="-4989"/>
                    <a:pt x="102366" y="15014"/>
                  </a:cubicBezTo>
                  <a:cubicBezTo>
                    <a:pt x="125607" y="35016"/>
                    <a:pt x="130655" y="68925"/>
                    <a:pt x="114367" y="94833"/>
                  </a:cubicBezTo>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61" name="Freeform: Shape 85">
              <a:extLst>
                <a:ext uri="{FF2B5EF4-FFF2-40B4-BE49-F238E27FC236}">
                  <a16:creationId xmlns:a16="http://schemas.microsoft.com/office/drawing/2014/main" id="{D1B7C1C5-C3C1-D744-CF59-7EE5F6CEDB9B}"/>
                </a:ext>
              </a:extLst>
            </p:cNvPr>
            <p:cNvSpPr/>
            <p:nvPr/>
          </p:nvSpPr>
          <p:spPr>
            <a:xfrm>
              <a:off x="851302" y="3627234"/>
              <a:ext cx="171450" cy="142875"/>
            </a:xfrm>
            <a:custGeom>
              <a:avLst/>
              <a:gdLst>
                <a:gd name="connsiteX0" fmla="*/ 23812 w 171450"/>
                <a:gd name="connsiteY0" fmla="*/ 151733 h 142875"/>
                <a:gd name="connsiteX1" fmla="*/ 27336 w 171450"/>
                <a:gd name="connsiteY1" fmla="*/ 25718 h 142875"/>
                <a:gd name="connsiteX2" fmla="*/ 153352 w 171450"/>
                <a:gd name="connsiteY2" fmla="*/ 25432 h 142875"/>
                <a:gd name="connsiteX3" fmla="*/ 157352 w 171450"/>
                <a:gd name="connsiteY3" fmla="*/ 151448 h 142875"/>
              </a:gdLst>
              <a:ahLst/>
              <a:cxnLst>
                <a:cxn ang="0">
                  <a:pos x="connsiteX0" y="connsiteY0"/>
                </a:cxn>
                <a:cxn ang="0">
                  <a:pos x="connsiteX1" y="connsiteY1"/>
                </a:cxn>
                <a:cxn ang="0">
                  <a:pos x="connsiteX2" y="connsiteY2"/>
                </a:cxn>
                <a:cxn ang="0">
                  <a:pos x="connsiteX3" y="connsiteY3"/>
                </a:cxn>
              </a:cxnLst>
              <a:rect l="l" t="t" r="r" b="b"/>
              <a:pathLst>
                <a:path w="171450" h="142875">
                  <a:moveTo>
                    <a:pt x="23812" y="151733"/>
                  </a:moveTo>
                  <a:cubicBezTo>
                    <a:pt x="-9240" y="115634"/>
                    <a:pt x="-7716" y="59817"/>
                    <a:pt x="27336" y="25718"/>
                  </a:cubicBezTo>
                  <a:cubicBezTo>
                    <a:pt x="62388" y="-8477"/>
                    <a:pt x="118205" y="-8572"/>
                    <a:pt x="153352" y="25432"/>
                  </a:cubicBezTo>
                  <a:cubicBezTo>
                    <a:pt x="188499" y="59436"/>
                    <a:pt x="190309" y="115253"/>
                    <a:pt x="157352" y="151448"/>
                  </a:cubicBezTo>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62" name="Freeform: Shape 86">
              <a:extLst>
                <a:ext uri="{FF2B5EF4-FFF2-40B4-BE49-F238E27FC236}">
                  <a16:creationId xmlns:a16="http://schemas.microsoft.com/office/drawing/2014/main" id="{71B1A514-86F0-2CC8-8679-43284C553EBE}"/>
                </a:ext>
              </a:extLst>
            </p:cNvPr>
            <p:cNvSpPr/>
            <p:nvPr/>
          </p:nvSpPr>
          <p:spPr>
            <a:xfrm>
              <a:off x="841721" y="3700022"/>
              <a:ext cx="219226" cy="284996"/>
            </a:xfrm>
            <a:custGeom>
              <a:avLst/>
              <a:gdLst>
                <a:gd name="connsiteX0" fmla="*/ 33318 w 95250"/>
                <a:gd name="connsiteY0" fmla="*/ 9525 h 123825"/>
                <a:gd name="connsiteX1" fmla="*/ 42843 w 95250"/>
                <a:gd name="connsiteY1" fmla="*/ 0 h 123825"/>
                <a:gd name="connsiteX2" fmla="*/ 52368 w 95250"/>
                <a:gd name="connsiteY2" fmla="*/ 9525 h 123825"/>
                <a:gd name="connsiteX3" fmla="*/ 52368 w 95250"/>
                <a:gd name="connsiteY3" fmla="*/ 54769 h 123825"/>
                <a:gd name="connsiteX4" fmla="*/ 89706 w 95250"/>
                <a:gd name="connsiteY4" fmla="*/ 65913 h 123825"/>
                <a:gd name="connsiteX5" fmla="*/ 98183 w 95250"/>
                <a:gd name="connsiteY5" fmla="*/ 80391 h 123825"/>
                <a:gd name="connsiteX6" fmla="*/ 90087 w 95250"/>
                <a:gd name="connsiteY6" fmla="*/ 124016 h 123825"/>
                <a:gd name="connsiteX7" fmla="*/ 31794 w 95250"/>
                <a:gd name="connsiteY7" fmla="*/ 124016 h 123825"/>
                <a:gd name="connsiteX8" fmla="*/ 2647 w 95250"/>
                <a:gd name="connsiteY8" fmla="*/ 80391 h 123825"/>
                <a:gd name="connsiteX9" fmla="*/ 33318 w 95250"/>
                <a:gd name="connsiteY9" fmla="*/ 86011 h 123825"/>
                <a:gd name="connsiteX10" fmla="*/ 33318 w 95250"/>
                <a:gd name="connsiteY10" fmla="*/ 95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23825">
                  <a:moveTo>
                    <a:pt x="33318" y="9525"/>
                  </a:moveTo>
                  <a:cubicBezTo>
                    <a:pt x="33318" y="4286"/>
                    <a:pt x="37604" y="0"/>
                    <a:pt x="42843" y="0"/>
                  </a:cubicBezTo>
                  <a:cubicBezTo>
                    <a:pt x="48081" y="0"/>
                    <a:pt x="52368" y="4286"/>
                    <a:pt x="52368" y="9525"/>
                  </a:cubicBezTo>
                  <a:lnTo>
                    <a:pt x="52368" y="54769"/>
                  </a:lnTo>
                  <a:lnTo>
                    <a:pt x="89706" y="65913"/>
                  </a:lnTo>
                  <a:cubicBezTo>
                    <a:pt x="95897" y="67723"/>
                    <a:pt x="99707" y="74105"/>
                    <a:pt x="98183" y="80391"/>
                  </a:cubicBezTo>
                  <a:cubicBezTo>
                    <a:pt x="96945" y="85725"/>
                    <a:pt x="91134" y="118491"/>
                    <a:pt x="90087" y="124016"/>
                  </a:cubicBezTo>
                  <a:lnTo>
                    <a:pt x="31794" y="124016"/>
                  </a:lnTo>
                  <a:lnTo>
                    <a:pt x="2647" y="80391"/>
                  </a:lnTo>
                  <a:cubicBezTo>
                    <a:pt x="-8878" y="62675"/>
                    <a:pt x="20173" y="56579"/>
                    <a:pt x="33318" y="86011"/>
                  </a:cubicBezTo>
                  <a:lnTo>
                    <a:pt x="33318" y="9525"/>
                  </a:lnTo>
                  <a:close/>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63" name="Group 62">
            <a:extLst>
              <a:ext uri="{FF2B5EF4-FFF2-40B4-BE49-F238E27FC236}">
                <a16:creationId xmlns:a16="http://schemas.microsoft.com/office/drawing/2014/main" id="{9EC807D0-1DCE-201D-FD9D-CE6C945B85CF}"/>
              </a:ext>
            </a:extLst>
          </p:cNvPr>
          <p:cNvGrpSpPr/>
          <p:nvPr/>
        </p:nvGrpSpPr>
        <p:grpSpPr>
          <a:xfrm>
            <a:off x="7381245" y="2291092"/>
            <a:ext cx="270032" cy="282306"/>
            <a:chOff x="6498935" y="2285121"/>
            <a:chExt cx="388670" cy="406338"/>
          </a:xfrm>
        </p:grpSpPr>
        <p:grpSp>
          <p:nvGrpSpPr>
            <p:cNvPr id="64" name="Group 63">
              <a:extLst>
                <a:ext uri="{FF2B5EF4-FFF2-40B4-BE49-F238E27FC236}">
                  <a16:creationId xmlns:a16="http://schemas.microsoft.com/office/drawing/2014/main" id="{C8FD9796-D9F8-D104-3888-D3F553348FDF}"/>
                </a:ext>
              </a:extLst>
            </p:cNvPr>
            <p:cNvGrpSpPr/>
            <p:nvPr/>
          </p:nvGrpSpPr>
          <p:grpSpPr>
            <a:xfrm>
              <a:off x="6498935" y="2285121"/>
              <a:ext cx="388670" cy="406338"/>
              <a:chOff x="6370955" y="2514569"/>
              <a:chExt cx="209550" cy="219075"/>
            </a:xfrm>
          </p:grpSpPr>
          <p:sp>
            <p:nvSpPr>
              <p:cNvPr id="68" name="Freeform: Shape 88">
                <a:extLst>
                  <a:ext uri="{FF2B5EF4-FFF2-40B4-BE49-F238E27FC236}">
                    <a16:creationId xmlns:a16="http://schemas.microsoft.com/office/drawing/2014/main" id="{0E74F003-D65A-5E3B-24CC-41EC5EA42D7E}"/>
                  </a:ext>
                </a:extLst>
              </p:cNvPr>
              <p:cNvSpPr/>
              <p:nvPr/>
            </p:nvSpPr>
            <p:spPr>
              <a:xfrm>
                <a:off x="6412960" y="2557145"/>
                <a:ext cx="133350" cy="123825"/>
              </a:xfrm>
              <a:custGeom>
                <a:avLst/>
                <a:gdLst>
                  <a:gd name="connsiteX0" fmla="*/ 66675 w 133350"/>
                  <a:gd name="connsiteY0" fmla="*/ 133350 h 123825"/>
                  <a:gd name="connsiteX1" fmla="*/ 133350 w 133350"/>
                  <a:gd name="connsiteY1" fmla="*/ 66675 h 123825"/>
                  <a:gd name="connsiteX2" fmla="*/ 66675 w 133350"/>
                  <a:gd name="connsiteY2" fmla="*/ 0 h 123825"/>
                  <a:gd name="connsiteX3" fmla="*/ 0 w 133350"/>
                  <a:gd name="connsiteY3" fmla="*/ 66675 h 123825"/>
                  <a:gd name="connsiteX4" fmla="*/ 66675 w 133350"/>
                  <a:gd name="connsiteY4" fmla="*/ 133350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23825">
                    <a:moveTo>
                      <a:pt x="66675" y="133350"/>
                    </a:moveTo>
                    <a:cubicBezTo>
                      <a:pt x="103537" y="133350"/>
                      <a:pt x="133350" y="103537"/>
                      <a:pt x="133350" y="66675"/>
                    </a:cubicBezTo>
                    <a:cubicBezTo>
                      <a:pt x="133350" y="29813"/>
                      <a:pt x="103537" y="0"/>
                      <a:pt x="66675" y="0"/>
                    </a:cubicBezTo>
                    <a:cubicBezTo>
                      <a:pt x="29813" y="0"/>
                      <a:pt x="0" y="29813"/>
                      <a:pt x="0" y="66675"/>
                    </a:cubicBezTo>
                    <a:cubicBezTo>
                      <a:pt x="0" y="103537"/>
                      <a:pt x="29813" y="133350"/>
                      <a:pt x="66675" y="133350"/>
                    </a:cubicBezTo>
                    <a:close/>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69" name="Freeform: Shape 89">
                <a:extLst>
                  <a:ext uri="{FF2B5EF4-FFF2-40B4-BE49-F238E27FC236}">
                    <a16:creationId xmlns:a16="http://schemas.microsoft.com/office/drawing/2014/main" id="{C8256C6E-3565-B3A2-AD0B-1A597037F303}"/>
                  </a:ext>
                </a:extLst>
              </p:cNvPr>
              <p:cNvSpPr/>
              <p:nvPr/>
            </p:nvSpPr>
            <p:spPr>
              <a:xfrm>
                <a:off x="6370955" y="2514569"/>
                <a:ext cx="209550" cy="219075"/>
              </a:xfrm>
              <a:custGeom>
                <a:avLst/>
                <a:gdLst>
                  <a:gd name="connsiteX0" fmla="*/ 214693 w 209550"/>
                  <a:gd name="connsiteY0" fmla="*/ 124397 h 219075"/>
                  <a:gd name="connsiteX1" fmla="*/ 218885 w 209550"/>
                  <a:gd name="connsiteY1" fmla="*/ 119634 h 219075"/>
                  <a:gd name="connsiteX2" fmla="*/ 218885 w 209550"/>
                  <a:gd name="connsiteY2" fmla="*/ 99536 h 219075"/>
                  <a:gd name="connsiteX3" fmla="*/ 214693 w 209550"/>
                  <a:gd name="connsiteY3" fmla="*/ 94774 h 219075"/>
                  <a:gd name="connsiteX4" fmla="*/ 193262 w 209550"/>
                  <a:gd name="connsiteY4" fmla="*/ 92107 h 219075"/>
                  <a:gd name="connsiteX5" fmla="*/ 181070 w 209550"/>
                  <a:gd name="connsiteY5" fmla="*/ 62675 h 219075"/>
                  <a:gd name="connsiteX6" fmla="*/ 194310 w 209550"/>
                  <a:gd name="connsiteY6" fmla="*/ 45530 h 219075"/>
                  <a:gd name="connsiteX7" fmla="*/ 193929 w 209550"/>
                  <a:gd name="connsiteY7" fmla="*/ 39243 h 219075"/>
                  <a:gd name="connsiteX8" fmla="*/ 179641 w 209550"/>
                  <a:gd name="connsiteY8" fmla="*/ 24955 h 219075"/>
                  <a:gd name="connsiteX9" fmla="*/ 173355 w 209550"/>
                  <a:gd name="connsiteY9" fmla="*/ 24575 h 219075"/>
                  <a:gd name="connsiteX10" fmla="*/ 156305 w 209550"/>
                  <a:gd name="connsiteY10" fmla="*/ 37910 h 219075"/>
                  <a:gd name="connsiteX11" fmla="*/ 126873 w 209550"/>
                  <a:gd name="connsiteY11" fmla="*/ 25622 h 219075"/>
                  <a:gd name="connsiteX12" fmla="*/ 124206 w 209550"/>
                  <a:gd name="connsiteY12" fmla="*/ 4191 h 219075"/>
                  <a:gd name="connsiteX13" fmla="*/ 119444 w 209550"/>
                  <a:gd name="connsiteY13" fmla="*/ 0 h 219075"/>
                  <a:gd name="connsiteX14" fmla="*/ 99346 w 209550"/>
                  <a:gd name="connsiteY14" fmla="*/ 0 h 219075"/>
                  <a:gd name="connsiteX15" fmla="*/ 94583 w 209550"/>
                  <a:gd name="connsiteY15" fmla="*/ 4191 h 219075"/>
                  <a:gd name="connsiteX16" fmla="*/ 91916 w 209550"/>
                  <a:gd name="connsiteY16" fmla="*/ 25622 h 219075"/>
                  <a:gd name="connsiteX17" fmla="*/ 62484 w 209550"/>
                  <a:gd name="connsiteY17" fmla="*/ 37910 h 219075"/>
                  <a:gd name="connsiteX18" fmla="*/ 45434 w 209550"/>
                  <a:gd name="connsiteY18" fmla="*/ 24670 h 219075"/>
                  <a:gd name="connsiteX19" fmla="*/ 39148 w 209550"/>
                  <a:gd name="connsiteY19" fmla="*/ 25051 h 219075"/>
                  <a:gd name="connsiteX20" fmla="*/ 24860 w 209550"/>
                  <a:gd name="connsiteY20" fmla="*/ 39338 h 219075"/>
                  <a:gd name="connsiteX21" fmla="*/ 24479 w 209550"/>
                  <a:gd name="connsiteY21" fmla="*/ 45625 h 219075"/>
                  <a:gd name="connsiteX22" fmla="*/ 37814 w 209550"/>
                  <a:gd name="connsiteY22" fmla="*/ 62770 h 219075"/>
                  <a:gd name="connsiteX23" fmla="*/ 25622 w 209550"/>
                  <a:gd name="connsiteY23" fmla="*/ 92202 h 219075"/>
                  <a:gd name="connsiteX24" fmla="*/ 4191 w 209550"/>
                  <a:gd name="connsiteY24" fmla="*/ 94869 h 219075"/>
                  <a:gd name="connsiteX25" fmla="*/ 0 w 209550"/>
                  <a:gd name="connsiteY25" fmla="*/ 99632 h 219075"/>
                  <a:gd name="connsiteX26" fmla="*/ 0 w 209550"/>
                  <a:gd name="connsiteY26" fmla="*/ 119825 h 219075"/>
                  <a:gd name="connsiteX27" fmla="*/ 4191 w 209550"/>
                  <a:gd name="connsiteY27" fmla="*/ 124587 h 219075"/>
                  <a:gd name="connsiteX28" fmla="*/ 25622 w 209550"/>
                  <a:gd name="connsiteY28" fmla="*/ 127254 h 219075"/>
                  <a:gd name="connsiteX29" fmla="*/ 37814 w 209550"/>
                  <a:gd name="connsiteY29" fmla="*/ 156686 h 219075"/>
                  <a:gd name="connsiteX30" fmla="*/ 24479 w 209550"/>
                  <a:gd name="connsiteY30" fmla="*/ 173641 h 219075"/>
                  <a:gd name="connsiteX31" fmla="*/ 24860 w 209550"/>
                  <a:gd name="connsiteY31" fmla="*/ 179927 h 219075"/>
                  <a:gd name="connsiteX32" fmla="*/ 39148 w 209550"/>
                  <a:gd name="connsiteY32" fmla="*/ 194215 h 219075"/>
                  <a:gd name="connsiteX33" fmla="*/ 45434 w 209550"/>
                  <a:gd name="connsiteY33" fmla="*/ 194596 h 219075"/>
                  <a:gd name="connsiteX34" fmla="*/ 62579 w 209550"/>
                  <a:gd name="connsiteY34" fmla="*/ 181261 h 219075"/>
                  <a:gd name="connsiteX35" fmla="*/ 92012 w 209550"/>
                  <a:gd name="connsiteY35" fmla="*/ 193548 h 219075"/>
                  <a:gd name="connsiteX36" fmla="*/ 94678 w 209550"/>
                  <a:gd name="connsiteY36" fmla="*/ 214979 h 219075"/>
                  <a:gd name="connsiteX37" fmla="*/ 99441 w 209550"/>
                  <a:gd name="connsiteY37" fmla="*/ 219170 h 219075"/>
                  <a:gd name="connsiteX38" fmla="*/ 119634 w 209550"/>
                  <a:gd name="connsiteY38" fmla="*/ 219170 h 219075"/>
                  <a:gd name="connsiteX39" fmla="*/ 124397 w 209550"/>
                  <a:gd name="connsiteY39" fmla="*/ 214979 h 219075"/>
                  <a:gd name="connsiteX40" fmla="*/ 127064 w 209550"/>
                  <a:gd name="connsiteY40" fmla="*/ 193548 h 219075"/>
                  <a:gd name="connsiteX41" fmla="*/ 156496 w 209550"/>
                  <a:gd name="connsiteY41" fmla="*/ 181261 h 219075"/>
                  <a:gd name="connsiteX42" fmla="*/ 173545 w 209550"/>
                  <a:gd name="connsiteY42" fmla="*/ 194596 h 219075"/>
                  <a:gd name="connsiteX43" fmla="*/ 179832 w 209550"/>
                  <a:gd name="connsiteY43" fmla="*/ 194215 h 219075"/>
                  <a:gd name="connsiteX44" fmla="*/ 194120 w 209550"/>
                  <a:gd name="connsiteY44" fmla="*/ 179927 h 219075"/>
                  <a:gd name="connsiteX45" fmla="*/ 194501 w 209550"/>
                  <a:gd name="connsiteY45" fmla="*/ 173641 h 219075"/>
                  <a:gd name="connsiteX46" fmla="*/ 181166 w 209550"/>
                  <a:gd name="connsiteY46" fmla="*/ 156496 h 219075"/>
                  <a:gd name="connsiteX47" fmla="*/ 193453 w 209550"/>
                  <a:gd name="connsiteY47" fmla="*/ 127064 h 219075"/>
                  <a:gd name="connsiteX48" fmla="*/ 214693 w 209550"/>
                  <a:gd name="connsiteY48" fmla="*/ 12439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9550" h="219075">
                    <a:moveTo>
                      <a:pt x="214693" y="124397"/>
                    </a:moveTo>
                    <a:cubicBezTo>
                      <a:pt x="217075" y="124111"/>
                      <a:pt x="218885" y="122015"/>
                      <a:pt x="218885" y="119634"/>
                    </a:cubicBezTo>
                    <a:lnTo>
                      <a:pt x="218885" y="99536"/>
                    </a:lnTo>
                    <a:cubicBezTo>
                      <a:pt x="218885" y="97155"/>
                      <a:pt x="217075" y="95059"/>
                      <a:pt x="214693" y="94774"/>
                    </a:cubicBezTo>
                    <a:lnTo>
                      <a:pt x="193262" y="92107"/>
                    </a:lnTo>
                    <a:cubicBezTo>
                      <a:pt x="191072" y="81629"/>
                      <a:pt x="186880" y="71628"/>
                      <a:pt x="181070" y="62675"/>
                    </a:cubicBezTo>
                    <a:lnTo>
                      <a:pt x="194310" y="45530"/>
                    </a:lnTo>
                    <a:cubicBezTo>
                      <a:pt x="195739" y="43625"/>
                      <a:pt x="195643" y="40958"/>
                      <a:pt x="193929" y="39243"/>
                    </a:cubicBezTo>
                    <a:lnTo>
                      <a:pt x="179641" y="24955"/>
                    </a:lnTo>
                    <a:cubicBezTo>
                      <a:pt x="177927" y="23241"/>
                      <a:pt x="175260" y="23051"/>
                      <a:pt x="173355" y="24575"/>
                    </a:cubicBezTo>
                    <a:lnTo>
                      <a:pt x="156305" y="37910"/>
                    </a:lnTo>
                    <a:cubicBezTo>
                      <a:pt x="147352" y="32004"/>
                      <a:pt x="137350" y="27813"/>
                      <a:pt x="126873" y="25622"/>
                    </a:cubicBezTo>
                    <a:lnTo>
                      <a:pt x="124206" y="4191"/>
                    </a:lnTo>
                    <a:cubicBezTo>
                      <a:pt x="123920" y="1810"/>
                      <a:pt x="121825" y="0"/>
                      <a:pt x="119444" y="0"/>
                    </a:cubicBezTo>
                    <a:lnTo>
                      <a:pt x="99346" y="0"/>
                    </a:lnTo>
                    <a:cubicBezTo>
                      <a:pt x="96965" y="0"/>
                      <a:pt x="94869" y="1810"/>
                      <a:pt x="94583" y="4191"/>
                    </a:cubicBezTo>
                    <a:lnTo>
                      <a:pt x="91916" y="25622"/>
                    </a:lnTo>
                    <a:cubicBezTo>
                      <a:pt x="81439" y="27813"/>
                      <a:pt x="71438" y="32004"/>
                      <a:pt x="62484" y="37910"/>
                    </a:cubicBezTo>
                    <a:lnTo>
                      <a:pt x="45434" y="24670"/>
                    </a:lnTo>
                    <a:cubicBezTo>
                      <a:pt x="43529" y="23241"/>
                      <a:pt x="40862" y="23336"/>
                      <a:pt x="39148" y="25051"/>
                    </a:cubicBezTo>
                    <a:lnTo>
                      <a:pt x="24860" y="39338"/>
                    </a:lnTo>
                    <a:cubicBezTo>
                      <a:pt x="23146" y="41053"/>
                      <a:pt x="22955" y="43720"/>
                      <a:pt x="24479" y="45625"/>
                    </a:cubicBezTo>
                    <a:lnTo>
                      <a:pt x="37814" y="62770"/>
                    </a:lnTo>
                    <a:cubicBezTo>
                      <a:pt x="31909" y="71723"/>
                      <a:pt x="27718" y="81725"/>
                      <a:pt x="25622" y="92202"/>
                    </a:cubicBezTo>
                    <a:lnTo>
                      <a:pt x="4191" y="94869"/>
                    </a:lnTo>
                    <a:cubicBezTo>
                      <a:pt x="1810" y="95155"/>
                      <a:pt x="0" y="97250"/>
                      <a:pt x="0" y="99632"/>
                    </a:cubicBezTo>
                    <a:lnTo>
                      <a:pt x="0" y="119825"/>
                    </a:lnTo>
                    <a:cubicBezTo>
                      <a:pt x="0" y="122206"/>
                      <a:pt x="1810" y="124301"/>
                      <a:pt x="4191" y="124587"/>
                    </a:cubicBezTo>
                    <a:lnTo>
                      <a:pt x="25622" y="127254"/>
                    </a:lnTo>
                    <a:cubicBezTo>
                      <a:pt x="27813" y="137732"/>
                      <a:pt x="32004" y="147733"/>
                      <a:pt x="37814" y="156686"/>
                    </a:cubicBezTo>
                    <a:lnTo>
                      <a:pt x="24479" y="173641"/>
                    </a:lnTo>
                    <a:cubicBezTo>
                      <a:pt x="23050" y="175546"/>
                      <a:pt x="23146" y="178213"/>
                      <a:pt x="24860" y="179927"/>
                    </a:cubicBezTo>
                    <a:lnTo>
                      <a:pt x="39148" y="194215"/>
                    </a:lnTo>
                    <a:cubicBezTo>
                      <a:pt x="40862" y="195929"/>
                      <a:pt x="43529" y="196120"/>
                      <a:pt x="45434" y="194596"/>
                    </a:cubicBezTo>
                    <a:lnTo>
                      <a:pt x="62579" y="181261"/>
                    </a:lnTo>
                    <a:cubicBezTo>
                      <a:pt x="71533" y="187166"/>
                      <a:pt x="81534" y="191357"/>
                      <a:pt x="92012" y="193548"/>
                    </a:cubicBezTo>
                    <a:lnTo>
                      <a:pt x="94678" y="214979"/>
                    </a:lnTo>
                    <a:cubicBezTo>
                      <a:pt x="94964" y="217361"/>
                      <a:pt x="97060" y="219170"/>
                      <a:pt x="99441" y="219170"/>
                    </a:cubicBezTo>
                    <a:lnTo>
                      <a:pt x="119634" y="219170"/>
                    </a:lnTo>
                    <a:cubicBezTo>
                      <a:pt x="122015" y="219170"/>
                      <a:pt x="124111" y="217361"/>
                      <a:pt x="124397" y="214979"/>
                    </a:cubicBezTo>
                    <a:lnTo>
                      <a:pt x="127064" y="193548"/>
                    </a:lnTo>
                    <a:cubicBezTo>
                      <a:pt x="137541" y="191357"/>
                      <a:pt x="147542" y="187166"/>
                      <a:pt x="156496" y="181261"/>
                    </a:cubicBezTo>
                    <a:lnTo>
                      <a:pt x="173545" y="194596"/>
                    </a:lnTo>
                    <a:cubicBezTo>
                      <a:pt x="175451" y="196025"/>
                      <a:pt x="178118" y="195929"/>
                      <a:pt x="179832" y="194215"/>
                    </a:cubicBezTo>
                    <a:lnTo>
                      <a:pt x="194120" y="179927"/>
                    </a:lnTo>
                    <a:cubicBezTo>
                      <a:pt x="195834" y="178213"/>
                      <a:pt x="196024" y="175546"/>
                      <a:pt x="194501" y="173641"/>
                    </a:cubicBezTo>
                    <a:lnTo>
                      <a:pt x="181166" y="156496"/>
                    </a:lnTo>
                    <a:cubicBezTo>
                      <a:pt x="187071" y="147542"/>
                      <a:pt x="191262" y="137541"/>
                      <a:pt x="193453" y="127064"/>
                    </a:cubicBezTo>
                    <a:lnTo>
                      <a:pt x="214693" y="124397"/>
                    </a:lnTo>
                    <a:close/>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65" name="Group 64">
              <a:extLst>
                <a:ext uri="{FF2B5EF4-FFF2-40B4-BE49-F238E27FC236}">
                  <a16:creationId xmlns:a16="http://schemas.microsoft.com/office/drawing/2014/main" id="{FF81BC17-3606-E255-0184-F26BE2CF3C79}"/>
                </a:ext>
              </a:extLst>
            </p:cNvPr>
            <p:cNvGrpSpPr/>
            <p:nvPr/>
          </p:nvGrpSpPr>
          <p:grpSpPr>
            <a:xfrm>
              <a:off x="6635643" y="2419362"/>
              <a:ext cx="134302" cy="128333"/>
              <a:chOff x="6186539" y="2824132"/>
              <a:chExt cx="85725" cy="81915"/>
            </a:xfrm>
          </p:grpSpPr>
          <p:sp>
            <p:nvSpPr>
              <p:cNvPr id="66" name="Freeform: Shape 91">
                <a:extLst>
                  <a:ext uri="{FF2B5EF4-FFF2-40B4-BE49-F238E27FC236}">
                    <a16:creationId xmlns:a16="http://schemas.microsoft.com/office/drawing/2014/main" id="{FA8C00FF-29D1-5A8F-4775-180EEC1D2417}"/>
                  </a:ext>
                </a:extLst>
              </p:cNvPr>
              <p:cNvSpPr/>
              <p:nvPr/>
            </p:nvSpPr>
            <p:spPr>
              <a:xfrm>
                <a:off x="6207493" y="2824132"/>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9525"/>
                      <a:pt x="34290" y="0"/>
                      <a:pt x="21908" y="0"/>
                    </a:cubicBezTo>
                    <a:cubicBezTo>
                      <a:pt x="10478" y="0"/>
                      <a:pt x="0" y="9525"/>
                      <a:pt x="0" y="21908"/>
                    </a:cubicBezTo>
                    <a:cubicBezTo>
                      <a:pt x="0" y="34290"/>
                      <a:pt x="10478" y="43815"/>
                      <a:pt x="21908" y="43815"/>
                    </a:cubicBezTo>
                    <a:close/>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67" name="Freeform: Shape 92">
                <a:extLst>
                  <a:ext uri="{FF2B5EF4-FFF2-40B4-BE49-F238E27FC236}">
                    <a16:creationId xmlns:a16="http://schemas.microsoft.com/office/drawing/2014/main" id="{6C5D8AEF-36BF-729A-0852-DEDC09FB6CE4}"/>
                  </a:ext>
                </a:extLst>
              </p:cNvPr>
              <p:cNvSpPr/>
              <p:nvPr/>
            </p:nvSpPr>
            <p:spPr>
              <a:xfrm>
                <a:off x="6186539" y="2877472"/>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3335"/>
                      <a:pt x="62865" y="0"/>
                      <a:pt x="42863" y="0"/>
                    </a:cubicBezTo>
                    <a:cubicBezTo>
                      <a:pt x="22860" y="0"/>
                      <a:pt x="4763" y="13335"/>
                      <a:pt x="0" y="33338"/>
                    </a:cubicBezTo>
                    <a:lnTo>
                      <a:pt x="85725" y="33338"/>
                    </a:lnTo>
                    <a:close/>
                  </a:path>
                </a:pathLst>
              </a:custGeom>
              <a:noFill/>
              <a:ln w="9525" cap="rnd">
                <a:solidFill>
                  <a:sysClr val="window" lastClr="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2909359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C94C-F18E-1AA7-AD83-4970E6A99D0D}"/>
              </a:ext>
            </a:extLst>
          </p:cNvPr>
          <p:cNvSpPr>
            <a:spLocks noGrp="1"/>
          </p:cNvSpPr>
          <p:nvPr>
            <p:ph type="title"/>
          </p:nvPr>
        </p:nvSpPr>
        <p:spPr/>
        <p:txBody>
          <a:bodyPr/>
          <a:lstStyle/>
          <a:p>
            <a:r>
              <a:rPr lang="en-US"/>
              <a:t>Managed IAM Services – governance model</a:t>
            </a:r>
          </a:p>
        </p:txBody>
      </p:sp>
      <p:sp>
        <p:nvSpPr>
          <p:cNvPr id="36" name="Rounded Rectangle 6">
            <a:extLst>
              <a:ext uri="{FF2B5EF4-FFF2-40B4-BE49-F238E27FC236}">
                <a16:creationId xmlns:a16="http://schemas.microsoft.com/office/drawing/2014/main" id="{180ADDAA-B63C-5C76-EAC1-3DAE6D33ECC7}"/>
              </a:ext>
            </a:extLst>
          </p:cNvPr>
          <p:cNvSpPr/>
          <p:nvPr/>
        </p:nvSpPr>
        <p:spPr bwMode="auto">
          <a:xfrm>
            <a:off x="578715" y="1288336"/>
            <a:ext cx="2817645" cy="334113"/>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fontAlgn="base">
              <a:spcAft>
                <a:spcPts val="300"/>
              </a:spcAft>
              <a:defRPr/>
            </a:pPr>
            <a:r>
              <a:rPr lang="en-US" sz="1400" b="1">
                <a:solidFill>
                  <a:srgbClr val="00338D"/>
                </a:solidFill>
                <a:cs typeface="Arial" charset="0"/>
              </a:rPr>
              <a:t>Frequency and purpose</a:t>
            </a:r>
          </a:p>
        </p:txBody>
      </p:sp>
      <p:sp>
        <p:nvSpPr>
          <p:cNvPr id="37" name="Rounded Rectangle 7">
            <a:extLst>
              <a:ext uri="{FF2B5EF4-FFF2-40B4-BE49-F238E27FC236}">
                <a16:creationId xmlns:a16="http://schemas.microsoft.com/office/drawing/2014/main" id="{725705C6-C104-42BD-C879-8A9DCC7EC396}"/>
              </a:ext>
            </a:extLst>
          </p:cNvPr>
          <p:cNvSpPr/>
          <p:nvPr/>
        </p:nvSpPr>
        <p:spPr bwMode="auto">
          <a:xfrm>
            <a:off x="8010912" y="1286736"/>
            <a:ext cx="1735535" cy="334113"/>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defTabSz="914400" eaLnBrk="1" fontAlgn="base"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solidFill>
                  <a:srgbClr val="00338D"/>
                </a:solidFill>
                <a:effectLst/>
                <a:uLnTx/>
                <a:uFillTx/>
              </a:rPr>
              <a:t>Stakeholders</a:t>
            </a:r>
            <a:endParaRPr kumimoji="0" lang="en-US" sz="1400" b="1" i="0" u="none" strike="noStrike" kern="0" cap="none" spc="0" normalizeH="0" baseline="0" noProof="0">
              <a:ln>
                <a:noFill/>
              </a:ln>
              <a:solidFill>
                <a:srgbClr val="00338D"/>
              </a:solidFill>
              <a:effectLst/>
              <a:uLnTx/>
              <a:uFillTx/>
              <a:cs typeface="Arial" charset="0"/>
            </a:endParaRPr>
          </a:p>
        </p:txBody>
      </p:sp>
      <p:sp>
        <p:nvSpPr>
          <p:cNvPr id="38" name="Text Box 7">
            <a:extLst>
              <a:ext uri="{FF2B5EF4-FFF2-40B4-BE49-F238E27FC236}">
                <a16:creationId xmlns:a16="http://schemas.microsoft.com/office/drawing/2014/main" id="{156C21FA-4CB9-C3D3-3CA6-FAC5AAEA6EDE}"/>
              </a:ext>
            </a:extLst>
          </p:cNvPr>
          <p:cNvSpPr txBox="1">
            <a:spLocks noChangeArrowheads="1"/>
          </p:cNvSpPr>
          <p:nvPr/>
        </p:nvSpPr>
        <p:spPr bwMode="auto">
          <a:xfrm>
            <a:off x="578717" y="1843947"/>
            <a:ext cx="4893937" cy="1323439"/>
          </a:xfrm>
          <a:prstGeom prst="rect">
            <a:avLst/>
          </a:prstGeom>
          <a:noFill/>
          <a:ln w="9525">
            <a:noFill/>
            <a:miter lim="800000"/>
            <a:headEnd/>
            <a:tailEnd/>
          </a:ln>
          <a:effectLst/>
        </p:spPr>
        <p:txBody>
          <a:bodyPr wrap="square" lIns="0">
            <a:spAutoFit/>
          </a:bodyPr>
          <a:lstStyle/>
          <a:p>
            <a:pPr marL="0" marR="0" lvl="0" indent="0" defTabSz="914400" eaLnBrk="1" fontAlgn="auto" latinLnBrk="0" hangingPunct="1">
              <a:lnSpc>
                <a:spcPct val="100000"/>
              </a:lnSpc>
              <a:spcBef>
                <a:spcPts val="0"/>
              </a:spcBef>
              <a:spcAft>
                <a:spcPts val="200"/>
              </a:spcAft>
              <a:buClr>
                <a:srgbClr val="00338D"/>
              </a:buClr>
              <a:buSzPct val="100000"/>
              <a:buFontTx/>
              <a:buNone/>
              <a:tabLst/>
              <a:defRPr/>
            </a:pPr>
            <a:r>
              <a:rPr kumimoji="0" lang="en-US" sz="1000" b="1" i="1" u="none" strike="noStrike" kern="0" cap="none" spc="0" normalizeH="0" baseline="0" noProof="0">
                <a:ln>
                  <a:noFill/>
                </a:ln>
                <a:solidFill>
                  <a:schemeClr val="accent1"/>
                </a:solidFill>
                <a:effectLst/>
                <a:uLnTx/>
                <a:uFillTx/>
              </a:rPr>
              <a:t>Quarterly</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accent1"/>
                </a:solidFill>
                <a:effectLst/>
                <a:uLnTx/>
                <a:uFillTx/>
              </a:rPr>
              <a:t>Align business strategy with Cyber Managed Services</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accent1"/>
                </a:solidFill>
                <a:effectLst/>
                <a:uLnTx/>
                <a:uFillTx/>
              </a:rPr>
              <a:t>Guide execution of IAM services</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accent1"/>
                </a:solidFill>
                <a:effectLst/>
                <a:uLnTx/>
                <a:uFillTx/>
              </a:rPr>
              <a:t>Continuous improvement and innovation</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accent1"/>
                </a:solidFill>
                <a:effectLst/>
                <a:uLnTx/>
                <a:uFillTx/>
              </a:rPr>
              <a:t>Review annual strategic themes, priorities and budget</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accent1"/>
                </a:solidFill>
                <a:effectLst/>
                <a:uLnTx/>
                <a:uFillTx/>
              </a:rPr>
              <a:t>Support adequate risk mitigation and controls</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accent1"/>
                </a:solidFill>
                <a:effectLst/>
                <a:uLnTx/>
                <a:uFillTx/>
              </a:rPr>
              <a:t>Program sponsorship and scorecard review</a:t>
            </a:r>
          </a:p>
        </p:txBody>
      </p:sp>
      <p:sp>
        <p:nvSpPr>
          <p:cNvPr id="39" name="Text Box 8">
            <a:extLst>
              <a:ext uri="{FF2B5EF4-FFF2-40B4-BE49-F238E27FC236}">
                <a16:creationId xmlns:a16="http://schemas.microsoft.com/office/drawing/2014/main" id="{139595E0-D3E1-964F-27F0-596D53C0960C}"/>
              </a:ext>
            </a:extLst>
          </p:cNvPr>
          <p:cNvSpPr txBox="1">
            <a:spLocks noChangeArrowheads="1"/>
          </p:cNvSpPr>
          <p:nvPr/>
        </p:nvSpPr>
        <p:spPr bwMode="auto">
          <a:xfrm>
            <a:off x="578714" y="3368627"/>
            <a:ext cx="4294661" cy="1143903"/>
          </a:xfrm>
          <a:prstGeom prst="rect">
            <a:avLst/>
          </a:prstGeom>
          <a:noFill/>
          <a:ln w="9525">
            <a:noFill/>
            <a:miter lim="800000"/>
            <a:headEnd/>
            <a:tailEnd/>
          </a:ln>
          <a:effectLst/>
        </p:spPr>
        <p:txBody>
          <a:bodyPr wrap="square" lIns="0">
            <a:spAutoFit/>
          </a:bodyPr>
          <a:lstStyle/>
          <a:p>
            <a:pPr marL="0" marR="0" lvl="0" indent="0" defTabSz="914400" eaLnBrk="1" fontAlgn="auto" latinLnBrk="0" hangingPunct="1">
              <a:lnSpc>
                <a:spcPct val="100000"/>
              </a:lnSpc>
              <a:spcBef>
                <a:spcPts val="0"/>
              </a:spcBef>
              <a:spcAft>
                <a:spcPts val="200"/>
              </a:spcAft>
              <a:buClr>
                <a:srgbClr val="00338D"/>
              </a:buClr>
              <a:buSzPct val="80000"/>
              <a:buFontTx/>
              <a:buNone/>
              <a:tabLst/>
              <a:defRPr/>
            </a:pPr>
            <a:r>
              <a:rPr kumimoji="0" lang="en-US" sz="1000" b="1" i="1" u="none" strike="noStrike" kern="0" cap="none" spc="0" normalizeH="0" baseline="0" noProof="0">
                <a:ln>
                  <a:noFill/>
                </a:ln>
                <a:solidFill>
                  <a:schemeClr val="accent4"/>
                </a:solidFill>
                <a:effectLst/>
                <a:uLnTx/>
                <a:uFillTx/>
              </a:rPr>
              <a:t>Monthly</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accent4"/>
                </a:solidFill>
                <a:effectLst/>
                <a:uLnTx/>
                <a:uFillTx/>
              </a:rPr>
              <a:t>Present management reporting</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accent4"/>
                </a:solidFill>
                <a:effectLst/>
                <a:uLnTx/>
                <a:uFillTx/>
              </a:rPr>
              <a:t>Conduct business review of service level performance</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accent4"/>
                </a:solidFill>
                <a:effectLst/>
                <a:uLnTx/>
                <a:uFillTx/>
              </a:rPr>
              <a:t>Review issues log and risk mitigation</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20" normalizeH="0" baseline="0" noProof="0">
                <a:ln>
                  <a:noFill/>
                </a:ln>
                <a:solidFill>
                  <a:schemeClr val="accent4"/>
                </a:solidFill>
                <a:effectLst/>
                <a:uLnTx/>
                <a:uFillTx/>
              </a:rPr>
              <a:t>Review and approve release plans, priorities and change requests</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accent4"/>
                </a:solidFill>
                <a:effectLst/>
                <a:uLnTx/>
                <a:uFillTx/>
              </a:rPr>
              <a:t>Forecasting and demand management</a:t>
            </a:r>
          </a:p>
        </p:txBody>
      </p:sp>
      <p:sp>
        <p:nvSpPr>
          <p:cNvPr id="40" name="Text Box 9">
            <a:extLst>
              <a:ext uri="{FF2B5EF4-FFF2-40B4-BE49-F238E27FC236}">
                <a16:creationId xmlns:a16="http://schemas.microsoft.com/office/drawing/2014/main" id="{0AE51BE8-6A7F-3CAF-15FC-9216D4419BB9}"/>
              </a:ext>
            </a:extLst>
          </p:cNvPr>
          <p:cNvSpPr txBox="1">
            <a:spLocks noChangeArrowheads="1"/>
          </p:cNvSpPr>
          <p:nvPr/>
        </p:nvSpPr>
        <p:spPr bwMode="auto">
          <a:xfrm rot="10800000" flipV="1">
            <a:off x="578715" y="4601849"/>
            <a:ext cx="3154048" cy="784830"/>
          </a:xfrm>
          <a:prstGeom prst="rect">
            <a:avLst/>
          </a:prstGeom>
          <a:noFill/>
          <a:ln w="9525">
            <a:noFill/>
            <a:miter lim="800000"/>
            <a:headEnd/>
            <a:tailEnd/>
          </a:ln>
          <a:effectLst/>
        </p:spPr>
        <p:txBody>
          <a:bodyPr wrap="square" lIns="0">
            <a:spAutoFit/>
          </a:bodyPr>
          <a:lstStyle/>
          <a:p>
            <a:pPr marL="0" marR="0" lvl="0" indent="0" defTabSz="914400" eaLnBrk="1" fontAlgn="auto" latinLnBrk="0" hangingPunct="1">
              <a:lnSpc>
                <a:spcPct val="100000"/>
              </a:lnSpc>
              <a:spcBef>
                <a:spcPts val="0"/>
              </a:spcBef>
              <a:spcAft>
                <a:spcPts val="200"/>
              </a:spcAft>
              <a:buClr>
                <a:srgbClr val="00338D"/>
              </a:buClr>
              <a:buSzPct val="80000"/>
              <a:buFontTx/>
              <a:buNone/>
              <a:tabLst/>
              <a:defRPr/>
            </a:pPr>
            <a:r>
              <a:rPr kumimoji="0" lang="en-US" sz="1000" b="1" i="1" u="none" strike="noStrike" kern="0" cap="none" spc="0" normalizeH="0" baseline="0" noProof="0">
                <a:ln>
                  <a:noFill/>
                </a:ln>
                <a:solidFill>
                  <a:schemeClr val="tx2"/>
                </a:solidFill>
                <a:effectLst/>
                <a:uLnTx/>
                <a:uFillTx/>
              </a:rPr>
              <a:t>Weekly / as needed</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tx2"/>
                </a:solidFill>
                <a:effectLst/>
                <a:uLnTx/>
                <a:uFillTx/>
              </a:rPr>
              <a:t>Manage operations and escalations</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tx2"/>
                </a:solidFill>
                <a:effectLst/>
                <a:uLnTx/>
                <a:uFillTx/>
              </a:rPr>
              <a:t>Review development velocity and backlog</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0" i="0" u="none" strike="noStrike" kern="0" cap="none" spc="0" normalizeH="0" baseline="0" noProof="0">
                <a:ln>
                  <a:noFill/>
                </a:ln>
                <a:solidFill>
                  <a:schemeClr val="tx2"/>
                </a:solidFill>
                <a:effectLst/>
                <a:uLnTx/>
                <a:uFillTx/>
              </a:rPr>
              <a:t>Review weekly stats</a:t>
            </a:r>
          </a:p>
        </p:txBody>
      </p:sp>
      <p:sp>
        <p:nvSpPr>
          <p:cNvPr id="41" name="Text Box 11">
            <a:extLst>
              <a:ext uri="{FF2B5EF4-FFF2-40B4-BE49-F238E27FC236}">
                <a16:creationId xmlns:a16="http://schemas.microsoft.com/office/drawing/2014/main" id="{FE3452B5-1615-AD8E-D2DB-4A166A5D49BF}"/>
              </a:ext>
            </a:extLst>
          </p:cNvPr>
          <p:cNvSpPr txBox="1">
            <a:spLocks noChangeArrowheads="1"/>
          </p:cNvSpPr>
          <p:nvPr/>
        </p:nvSpPr>
        <p:spPr bwMode="auto">
          <a:xfrm>
            <a:off x="8037629" y="1843947"/>
            <a:ext cx="2701005" cy="641201"/>
          </a:xfrm>
          <a:prstGeom prst="rect">
            <a:avLst/>
          </a:prstGeom>
          <a:noFill/>
          <a:ln w="9525">
            <a:noFill/>
            <a:miter lim="800000"/>
            <a:headEnd/>
            <a:tailEnd/>
          </a:ln>
          <a:effectLst/>
        </p:spPr>
        <p:txBody>
          <a:bodyPr wrap="square" lIns="0" tIns="0" rIns="0" bIns="0">
            <a:spAutoFit/>
          </a:bodyPr>
          <a:lstStyle/>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1" i="0" u="none" strike="noStrike" kern="0" cap="none" spc="0" normalizeH="0" baseline="0" noProof="0">
                <a:ln>
                  <a:noFill/>
                </a:ln>
                <a:solidFill>
                  <a:schemeClr val="accent1"/>
                </a:solidFill>
                <a:effectLst/>
                <a:uLnTx/>
                <a:uFillTx/>
              </a:rPr>
              <a:t>Client: </a:t>
            </a:r>
            <a:r>
              <a:rPr kumimoji="0" lang="en-US" sz="1000" b="0" i="0" u="none" strike="noStrike" kern="0" cap="none" spc="0" normalizeH="0" baseline="0" noProof="0">
                <a:ln>
                  <a:noFill/>
                </a:ln>
                <a:solidFill>
                  <a:schemeClr val="accent1"/>
                </a:solidFill>
                <a:effectLst/>
                <a:uLnTx/>
                <a:uFillTx/>
              </a:rPr>
              <a:t>IAM Executive leadership, IAM Sponsor, Project Lead</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1" i="0" u="none" strike="noStrike" kern="0" cap="none" spc="0" normalizeH="0" baseline="0" noProof="0">
                <a:ln>
                  <a:noFill/>
                </a:ln>
                <a:solidFill>
                  <a:schemeClr val="accent1"/>
                </a:solidFill>
                <a:effectLst/>
                <a:uLnTx/>
                <a:uFillTx/>
              </a:rPr>
              <a:t>KPMG: </a:t>
            </a:r>
            <a:r>
              <a:rPr kumimoji="0" lang="en-US" sz="1000" b="0" i="0" u="none" strike="noStrike" kern="0" cap="none" spc="0" normalizeH="0" baseline="0" noProof="0">
                <a:ln>
                  <a:noFill/>
                </a:ln>
                <a:solidFill>
                  <a:schemeClr val="accent1"/>
                </a:solidFill>
                <a:effectLst/>
                <a:uLnTx/>
                <a:uFillTx/>
              </a:rPr>
              <a:t>Lead Partners, Customer Success Manager, Delivery Leads</a:t>
            </a:r>
          </a:p>
        </p:txBody>
      </p:sp>
      <p:sp>
        <p:nvSpPr>
          <p:cNvPr id="42" name="Text Box 12">
            <a:extLst>
              <a:ext uri="{FF2B5EF4-FFF2-40B4-BE49-F238E27FC236}">
                <a16:creationId xmlns:a16="http://schemas.microsoft.com/office/drawing/2014/main" id="{56D103CA-6C10-7393-0A49-053E873DFCBC}"/>
              </a:ext>
            </a:extLst>
          </p:cNvPr>
          <p:cNvSpPr txBox="1">
            <a:spLocks noChangeArrowheads="1"/>
          </p:cNvSpPr>
          <p:nvPr/>
        </p:nvSpPr>
        <p:spPr bwMode="auto">
          <a:xfrm>
            <a:off x="8037629" y="3468788"/>
            <a:ext cx="2701005" cy="487313"/>
          </a:xfrm>
          <a:prstGeom prst="rect">
            <a:avLst/>
          </a:prstGeom>
          <a:noFill/>
          <a:ln w="9525">
            <a:noFill/>
            <a:miter lim="800000"/>
            <a:headEnd/>
            <a:tailEnd/>
          </a:ln>
          <a:effectLst/>
        </p:spPr>
        <p:txBody>
          <a:bodyPr wrap="square" lIns="0" tIns="0" rIns="0" bIns="0">
            <a:spAutoFit/>
          </a:bodyPr>
          <a:lstStyle/>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1" i="0" u="none" strike="noStrike" kern="0" cap="none" spc="0" normalizeH="0" baseline="0" noProof="0">
                <a:ln>
                  <a:noFill/>
                </a:ln>
                <a:solidFill>
                  <a:schemeClr val="accent4"/>
                </a:solidFill>
                <a:effectLst/>
                <a:uLnTx/>
                <a:uFillTx/>
              </a:rPr>
              <a:t>Client : </a:t>
            </a:r>
            <a:r>
              <a:rPr kumimoji="0" lang="en-US" sz="1000" b="0" i="0" u="none" strike="noStrike" kern="0" cap="none" spc="0" normalizeH="0" baseline="0" noProof="0">
                <a:ln>
                  <a:noFill/>
                </a:ln>
                <a:solidFill>
                  <a:schemeClr val="accent4"/>
                </a:solidFill>
                <a:effectLst/>
                <a:uLnTx/>
                <a:uFillTx/>
              </a:rPr>
              <a:t>IAM Sponsor, Project Lead</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1" i="0" u="none" strike="noStrike" kern="0" cap="none" spc="0" normalizeH="0" baseline="0" noProof="0">
                <a:ln>
                  <a:noFill/>
                </a:ln>
                <a:solidFill>
                  <a:schemeClr val="accent4"/>
                </a:solidFill>
                <a:effectLst/>
                <a:uLnTx/>
                <a:uFillTx/>
              </a:rPr>
              <a:t>KPMG: </a:t>
            </a:r>
            <a:r>
              <a:rPr kumimoji="0" lang="en-US" sz="1000" b="0" i="0" u="none" strike="noStrike" kern="0" cap="none" spc="0" normalizeH="0" baseline="0" noProof="0">
                <a:ln>
                  <a:noFill/>
                </a:ln>
                <a:solidFill>
                  <a:schemeClr val="accent4"/>
                </a:solidFill>
                <a:effectLst/>
                <a:uLnTx/>
                <a:uFillTx/>
              </a:rPr>
              <a:t>Lead Partners, Customer Success Manager, Delivery Leads, Technical Leads</a:t>
            </a:r>
          </a:p>
        </p:txBody>
      </p:sp>
      <p:sp>
        <p:nvSpPr>
          <p:cNvPr id="43" name="Text Box 12">
            <a:extLst>
              <a:ext uri="{FF2B5EF4-FFF2-40B4-BE49-F238E27FC236}">
                <a16:creationId xmlns:a16="http://schemas.microsoft.com/office/drawing/2014/main" id="{F54B04B4-171F-5136-2B68-843B3A729F35}"/>
              </a:ext>
            </a:extLst>
          </p:cNvPr>
          <p:cNvSpPr txBox="1">
            <a:spLocks noChangeArrowheads="1"/>
          </p:cNvSpPr>
          <p:nvPr/>
        </p:nvSpPr>
        <p:spPr bwMode="auto">
          <a:xfrm>
            <a:off x="8037629" y="4639820"/>
            <a:ext cx="2701005" cy="333425"/>
          </a:xfrm>
          <a:prstGeom prst="rect">
            <a:avLst/>
          </a:prstGeom>
          <a:noFill/>
          <a:ln w="9525">
            <a:noFill/>
            <a:miter lim="800000"/>
            <a:headEnd/>
            <a:tailEnd/>
          </a:ln>
          <a:effectLst/>
        </p:spPr>
        <p:txBody>
          <a:bodyPr wrap="square" lIns="0" tIns="0" rIns="0" bIns="0">
            <a:spAutoFit/>
          </a:bodyPr>
          <a:lstStyle/>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1" i="0" u="none" strike="noStrike" kern="0" cap="none" spc="0" normalizeH="0" baseline="0" noProof="0">
                <a:ln>
                  <a:noFill/>
                </a:ln>
                <a:solidFill>
                  <a:schemeClr val="tx2"/>
                </a:solidFill>
                <a:effectLst/>
                <a:uLnTx/>
                <a:uFillTx/>
              </a:rPr>
              <a:t>Client:  </a:t>
            </a:r>
            <a:r>
              <a:rPr kumimoji="0" lang="en-US" sz="1000" b="0" i="0" u="none" strike="noStrike" kern="0" cap="none" spc="0" normalizeH="0" baseline="0" noProof="0">
                <a:ln>
                  <a:noFill/>
                </a:ln>
                <a:solidFill>
                  <a:schemeClr val="tx2"/>
                </a:solidFill>
                <a:effectLst/>
                <a:uLnTx/>
                <a:uFillTx/>
              </a:rPr>
              <a:t>Project Lead</a:t>
            </a:r>
          </a:p>
          <a:p>
            <a:pPr marL="219456" marR="0" lvl="0" indent="-219456" defTabSz="914400" eaLnBrk="1" fontAlgn="auto" latinLnBrk="0" hangingPunct="1">
              <a:lnSpc>
                <a:spcPct val="100000"/>
              </a:lnSpc>
              <a:spcBef>
                <a:spcPts val="0"/>
              </a:spcBef>
              <a:spcAft>
                <a:spcPts val="200"/>
              </a:spcAft>
              <a:buClr>
                <a:srgbClr val="00338D"/>
              </a:buClr>
              <a:buSzPct val="100000"/>
              <a:buFont typeface="Arial" panose="020B0604020202020204" pitchFamily="34" charset="0"/>
              <a:buChar char="—"/>
              <a:tabLst/>
              <a:defRPr/>
            </a:pPr>
            <a:r>
              <a:rPr kumimoji="0" lang="en-US" sz="1000" b="1" i="0" u="none" strike="noStrike" kern="0" cap="none" spc="0" normalizeH="0" baseline="0" noProof="0">
                <a:ln>
                  <a:noFill/>
                </a:ln>
                <a:solidFill>
                  <a:schemeClr val="tx2"/>
                </a:solidFill>
                <a:effectLst/>
                <a:uLnTx/>
                <a:uFillTx/>
              </a:rPr>
              <a:t>KPMG: </a:t>
            </a:r>
            <a:r>
              <a:rPr kumimoji="0" lang="en-US" sz="1000" b="0" i="0" u="none" strike="noStrike" kern="0" cap="none" spc="0" normalizeH="0" baseline="0" noProof="0">
                <a:ln>
                  <a:noFill/>
                </a:ln>
                <a:solidFill>
                  <a:schemeClr val="tx2"/>
                </a:solidFill>
                <a:effectLst/>
                <a:uLnTx/>
                <a:uFillTx/>
              </a:rPr>
              <a:t>Delivery Leads, Technical Leads</a:t>
            </a:r>
          </a:p>
        </p:txBody>
      </p:sp>
      <p:cxnSp>
        <p:nvCxnSpPr>
          <p:cNvPr id="44" name="Straight Connector 43">
            <a:extLst>
              <a:ext uri="{FF2B5EF4-FFF2-40B4-BE49-F238E27FC236}">
                <a16:creationId xmlns:a16="http://schemas.microsoft.com/office/drawing/2014/main" id="{AB3D5F5B-9D2A-B5A4-96FE-AC7DB8EB6D88}"/>
              </a:ext>
            </a:extLst>
          </p:cNvPr>
          <p:cNvCxnSpPr>
            <a:cxnSpLocks/>
          </p:cNvCxnSpPr>
          <p:nvPr/>
        </p:nvCxnSpPr>
        <p:spPr>
          <a:xfrm>
            <a:off x="578716" y="1768829"/>
            <a:ext cx="5235644" cy="0"/>
          </a:xfrm>
          <a:prstGeom prst="line">
            <a:avLst/>
          </a:prstGeom>
          <a:noFill/>
          <a:ln w="6350" cap="flat" cmpd="sng" algn="ctr">
            <a:solidFill>
              <a:srgbClr val="00338D"/>
            </a:solidFill>
            <a:prstDash val="solid"/>
            <a:miter lim="800000"/>
          </a:ln>
          <a:effectLst/>
        </p:spPr>
      </p:cxnSp>
      <p:cxnSp>
        <p:nvCxnSpPr>
          <p:cNvPr id="45" name="Straight Connector 44">
            <a:extLst>
              <a:ext uri="{FF2B5EF4-FFF2-40B4-BE49-F238E27FC236}">
                <a16:creationId xmlns:a16="http://schemas.microsoft.com/office/drawing/2014/main" id="{22E8C70F-71D5-A162-5194-F40D232FB1C9}"/>
              </a:ext>
            </a:extLst>
          </p:cNvPr>
          <p:cNvCxnSpPr>
            <a:cxnSpLocks/>
          </p:cNvCxnSpPr>
          <p:nvPr/>
        </p:nvCxnSpPr>
        <p:spPr>
          <a:xfrm>
            <a:off x="6260858" y="1768829"/>
            <a:ext cx="5235644" cy="0"/>
          </a:xfrm>
          <a:prstGeom prst="line">
            <a:avLst/>
          </a:prstGeom>
          <a:noFill/>
          <a:ln w="6350" cap="flat" cmpd="sng" algn="ctr">
            <a:solidFill>
              <a:srgbClr val="00338D"/>
            </a:solidFill>
            <a:prstDash val="solid"/>
            <a:miter lim="800000"/>
          </a:ln>
          <a:effectLst/>
        </p:spPr>
      </p:cxnSp>
      <p:cxnSp>
        <p:nvCxnSpPr>
          <p:cNvPr id="46" name="Straight Connector 45">
            <a:extLst>
              <a:ext uri="{FF2B5EF4-FFF2-40B4-BE49-F238E27FC236}">
                <a16:creationId xmlns:a16="http://schemas.microsoft.com/office/drawing/2014/main" id="{1F5792FD-72D3-9E9E-2B8B-0BBC8DD77265}"/>
              </a:ext>
            </a:extLst>
          </p:cNvPr>
          <p:cNvCxnSpPr>
            <a:cxnSpLocks/>
          </p:cNvCxnSpPr>
          <p:nvPr/>
        </p:nvCxnSpPr>
        <p:spPr>
          <a:xfrm>
            <a:off x="578717" y="3358479"/>
            <a:ext cx="4511462" cy="0"/>
          </a:xfrm>
          <a:prstGeom prst="line">
            <a:avLst/>
          </a:prstGeom>
          <a:noFill/>
          <a:ln w="6350" cap="flat" cmpd="sng" algn="ctr">
            <a:solidFill>
              <a:srgbClr val="00338D"/>
            </a:solidFill>
            <a:prstDash val="solid"/>
            <a:miter lim="800000"/>
          </a:ln>
          <a:effectLst/>
        </p:spPr>
      </p:cxnSp>
      <p:cxnSp>
        <p:nvCxnSpPr>
          <p:cNvPr id="47" name="Straight Connector 46">
            <a:extLst>
              <a:ext uri="{FF2B5EF4-FFF2-40B4-BE49-F238E27FC236}">
                <a16:creationId xmlns:a16="http://schemas.microsoft.com/office/drawing/2014/main" id="{93D07A4B-F353-FD35-345B-329A9224CB5D}"/>
              </a:ext>
            </a:extLst>
          </p:cNvPr>
          <p:cNvCxnSpPr>
            <a:cxnSpLocks/>
          </p:cNvCxnSpPr>
          <p:nvPr/>
        </p:nvCxnSpPr>
        <p:spPr>
          <a:xfrm>
            <a:off x="6985040" y="3358479"/>
            <a:ext cx="4511462" cy="0"/>
          </a:xfrm>
          <a:prstGeom prst="line">
            <a:avLst/>
          </a:prstGeom>
          <a:noFill/>
          <a:ln w="6350" cap="flat" cmpd="sng" algn="ctr">
            <a:solidFill>
              <a:srgbClr val="00338D"/>
            </a:solidFill>
            <a:prstDash val="solid"/>
            <a:miter lim="800000"/>
          </a:ln>
          <a:effectLst/>
        </p:spPr>
      </p:cxnSp>
      <p:cxnSp>
        <p:nvCxnSpPr>
          <p:cNvPr id="48" name="Straight Connector 47">
            <a:extLst>
              <a:ext uri="{FF2B5EF4-FFF2-40B4-BE49-F238E27FC236}">
                <a16:creationId xmlns:a16="http://schemas.microsoft.com/office/drawing/2014/main" id="{3A159E25-DF55-E340-5EFD-E3738D34DD38}"/>
              </a:ext>
            </a:extLst>
          </p:cNvPr>
          <p:cNvCxnSpPr>
            <a:cxnSpLocks/>
          </p:cNvCxnSpPr>
          <p:nvPr/>
        </p:nvCxnSpPr>
        <p:spPr>
          <a:xfrm>
            <a:off x="578717" y="4564908"/>
            <a:ext cx="3816638" cy="0"/>
          </a:xfrm>
          <a:prstGeom prst="line">
            <a:avLst/>
          </a:prstGeom>
          <a:noFill/>
          <a:ln w="6350" cap="flat" cmpd="sng" algn="ctr">
            <a:solidFill>
              <a:srgbClr val="00338D"/>
            </a:solidFill>
            <a:prstDash val="solid"/>
            <a:miter lim="800000"/>
          </a:ln>
          <a:effectLst/>
        </p:spPr>
      </p:cxnSp>
      <p:cxnSp>
        <p:nvCxnSpPr>
          <p:cNvPr id="49" name="Straight Connector 48">
            <a:extLst>
              <a:ext uri="{FF2B5EF4-FFF2-40B4-BE49-F238E27FC236}">
                <a16:creationId xmlns:a16="http://schemas.microsoft.com/office/drawing/2014/main" id="{E6E07079-6956-544C-6D31-E0917ADD095B}"/>
              </a:ext>
            </a:extLst>
          </p:cNvPr>
          <p:cNvCxnSpPr>
            <a:cxnSpLocks/>
          </p:cNvCxnSpPr>
          <p:nvPr/>
        </p:nvCxnSpPr>
        <p:spPr>
          <a:xfrm>
            <a:off x="7679864" y="4564908"/>
            <a:ext cx="3816638" cy="0"/>
          </a:xfrm>
          <a:prstGeom prst="line">
            <a:avLst/>
          </a:prstGeom>
          <a:noFill/>
          <a:ln w="6350" cap="flat" cmpd="sng" algn="ctr">
            <a:solidFill>
              <a:srgbClr val="00338D"/>
            </a:solidFill>
            <a:prstDash val="solid"/>
            <a:miter lim="800000"/>
          </a:ln>
          <a:effectLst/>
        </p:spPr>
      </p:cxnSp>
      <p:grpSp>
        <p:nvGrpSpPr>
          <p:cNvPr id="50" name="Group 49">
            <a:extLst>
              <a:ext uri="{FF2B5EF4-FFF2-40B4-BE49-F238E27FC236}">
                <a16:creationId xmlns:a16="http://schemas.microsoft.com/office/drawing/2014/main" id="{ED158A70-F318-2BB4-AB31-043BD94B6246}"/>
              </a:ext>
            </a:extLst>
          </p:cNvPr>
          <p:cNvGrpSpPr/>
          <p:nvPr/>
        </p:nvGrpSpPr>
        <p:grpSpPr>
          <a:xfrm>
            <a:off x="3848514" y="1663310"/>
            <a:ext cx="4269291" cy="4212938"/>
            <a:chOff x="3848514" y="1663310"/>
            <a:chExt cx="4269291" cy="4212938"/>
          </a:xfrm>
        </p:grpSpPr>
        <p:graphicFrame>
          <p:nvGraphicFramePr>
            <p:cNvPr id="51" name="Diagram 50">
              <a:extLst>
                <a:ext uri="{FF2B5EF4-FFF2-40B4-BE49-F238E27FC236}">
                  <a16:creationId xmlns:a16="http://schemas.microsoft.com/office/drawing/2014/main" id="{96B7C249-18BA-7ACE-23BF-3EE47AA04842}"/>
                </a:ext>
              </a:extLst>
            </p:cNvPr>
            <p:cNvGraphicFramePr/>
            <p:nvPr>
              <p:extLst>
                <p:ext uri="{D42A27DB-BD31-4B8C-83A1-F6EECF244321}">
                  <p14:modId xmlns:p14="http://schemas.microsoft.com/office/powerpoint/2010/main" val="1950324343"/>
                </p:ext>
              </p:extLst>
            </p:nvPr>
          </p:nvGraphicFramePr>
          <p:xfrm>
            <a:off x="3848514" y="1663310"/>
            <a:ext cx="4269291" cy="4212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2" name="Rectangle 51">
              <a:extLst>
                <a:ext uri="{FF2B5EF4-FFF2-40B4-BE49-F238E27FC236}">
                  <a16:creationId xmlns:a16="http://schemas.microsoft.com/office/drawing/2014/main" id="{60EC0DAE-B9B0-968B-09C0-4EBDF13A41C7}"/>
                </a:ext>
              </a:extLst>
            </p:cNvPr>
            <p:cNvSpPr/>
            <p:nvPr/>
          </p:nvSpPr>
          <p:spPr>
            <a:xfrm>
              <a:off x="5055317" y="5382917"/>
              <a:ext cx="1855684" cy="307777"/>
            </a:xfrm>
            <a:prstGeom prst="rect">
              <a:avLst/>
            </a:prstGeom>
          </p:spPr>
          <p:txBody>
            <a:bodyPr wrap="square" lIns="0" tIns="0" rIns="0" bIns="0">
              <a:spAutoFit/>
            </a:bodyPr>
            <a:lstStyle/>
            <a:p>
              <a:pPr marL="0" marR="0" lvl="0" indent="0" algn="ctr" defTabSz="385243"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bg1"/>
                  </a:solidFill>
                  <a:effectLst/>
                  <a:uLnTx/>
                  <a:uFillTx/>
                  <a:latin typeface="+mj-lt"/>
                  <a:ea typeface="+mn-ea"/>
                  <a:cs typeface="+mn-cs"/>
                </a:rPr>
                <a:t>Operational</a:t>
              </a:r>
            </a:p>
          </p:txBody>
        </p:sp>
        <p:grpSp>
          <p:nvGrpSpPr>
            <p:cNvPr id="53" name="Graphic 31">
              <a:extLst>
                <a:ext uri="{FF2B5EF4-FFF2-40B4-BE49-F238E27FC236}">
                  <a16:creationId xmlns:a16="http://schemas.microsoft.com/office/drawing/2014/main" id="{069B1B4A-AC4B-9414-8DDF-91874DE7302B}"/>
                </a:ext>
              </a:extLst>
            </p:cNvPr>
            <p:cNvGrpSpPr/>
            <p:nvPr/>
          </p:nvGrpSpPr>
          <p:grpSpPr>
            <a:xfrm>
              <a:off x="5739732" y="4820029"/>
              <a:ext cx="486857" cy="486853"/>
              <a:chOff x="5986462" y="3319557"/>
              <a:chExt cx="219075" cy="219075"/>
            </a:xfrm>
            <a:noFill/>
          </p:grpSpPr>
          <p:sp>
            <p:nvSpPr>
              <p:cNvPr id="75" name="Freeform: Shape 33">
                <a:extLst>
                  <a:ext uri="{FF2B5EF4-FFF2-40B4-BE49-F238E27FC236}">
                    <a16:creationId xmlns:a16="http://schemas.microsoft.com/office/drawing/2014/main" id="{5D3A827E-D6A8-B88A-F7E6-C4EE3DEC9703}"/>
                  </a:ext>
                </a:extLst>
              </p:cNvPr>
              <p:cNvSpPr/>
              <p:nvPr/>
            </p:nvSpPr>
            <p:spPr>
              <a:xfrm>
                <a:off x="5986462" y="3319557"/>
                <a:ext cx="219075" cy="219075"/>
              </a:xfrm>
              <a:custGeom>
                <a:avLst/>
                <a:gdLst>
                  <a:gd name="connsiteX0" fmla="*/ 214884 w 219075"/>
                  <a:gd name="connsiteY0" fmla="*/ 124301 h 219075"/>
                  <a:gd name="connsiteX1" fmla="*/ 219075 w 219075"/>
                  <a:gd name="connsiteY1" fmla="*/ 119539 h 219075"/>
                  <a:gd name="connsiteX2" fmla="*/ 219075 w 219075"/>
                  <a:gd name="connsiteY2" fmla="*/ 99441 h 219075"/>
                  <a:gd name="connsiteX3" fmla="*/ 214884 w 219075"/>
                  <a:gd name="connsiteY3" fmla="*/ 94679 h 219075"/>
                  <a:gd name="connsiteX4" fmla="*/ 193453 w 219075"/>
                  <a:gd name="connsiteY4" fmla="*/ 92012 h 219075"/>
                  <a:gd name="connsiteX5" fmla="*/ 181166 w 219075"/>
                  <a:gd name="connsiteY5" fmla="*/ 62579 h 219075"/>
                  <a:gd name="connsiteX6" fmla="*/ 194501 w 219075"/>
                  <a:gd name="connsiteY6" fmla="*/ 45434 h 219075"/>
                  <a:gd name="connsiteX7" fmla="*/ 194119 w 219075"/>
                  <a:gd name="connsiteY7" fmla="*/ 39148 h 219075"/>
                  <a:gd name="connsiteX8" fmla="*/ 179832 w 219075"/>
                  <a:gd name="connsiteY8" fmla="*/ 24860 h 219075"/>
                  <a:gd name="connsiteX9" fmla="*/ 173546 w 219075"/>
                  <a:gd name="connsiteY9" fmla="*/ 24479 h 219075"/>
                  <a:gd name="connsiteX10" fmla="*/ 156496 w 219075"/>
                  <a:gd name="connsiteY10" fmla="*/ 37909 h 219075"/>
                  <a:gd name="connsiteX11" fmla="*/ 127064 w 219075"/>
                  <a:gd name="connsiteY11" fmla="*/ 25622 h 219075"/>
                  <a:gd name="connsiteX12" fmla="*/ 124397 w 219075"/>
                  <a:gd name="connsiteY12" fmla="*/ 4191 h 219075"/>
                  <a:gd name="connsiteX13" fmla="*/ 119634 w 219075"/>
                  <a:gd name="connsiteY13" fmla="*/ 0 h 219075"/>
                  <a:gd name="connsiteX14" fmla="*/ 99536 w 219075"/>
                  <a:gd name="connsiteY14" fmla="*/ 0 h 219075"/>
                  <a:gd name="connsiteX15" fmla="*/ 94774 w 219075"/>
                  <a:gd name="connsiteY15" fmla="*/ 4191 h 219075"/>
                  <a:gd name="connsiteX16" fmla="*/ 92107 w 219075"/>
                  <a:gd name="connsiteY16" fmla="*/ 25622 h 219075"/>
                  <a:gd name="connsiteX17" fmla="*/ 62675 w 219075"/>
                  <a:gd name="connsiteY17" fmla="*/ 37909 h 219075"/>
                  <a:gd name="connsiteX18" fmla="*/ 45530 w 219075"/>
                  <a:gd name="connsiteY18" fmla="*/ 24670 h 219075"/>
                  <a:gd name="connsiteX19" fmla="*/ 39243 w 219075"/>
                  <a:gd name="connsiteY19" fmla="*/ 25051 h 219075"/>
                  <a:gd name="connsiteX20" fmla="*/ 24955 w 219075"/>
                  <a:gd name="connsiteY20" fmla="*/ 39338 h 219075"/>
                  <a:gd name="connsiteX21" fmla="*/ 24479 w 219075"/>
                  <a:gd name="connsiteY21" fmla="*/ 45434 h 219075"/>
                  <a:gd name="connsiteX22" fmla="*/ 37814 w 219075"/>
                  <a:gd name="connsiteY22" fmla="*/ 62579 h 219075"/>
                  <a:gd name="connsiteX23" fmla="*/ 25622 w 219075"/>
                  <a:gd name="connsiteY23" fmla="*/ 92012 h 219075"/>
                  <a:gd name="connsiteX24" fmla="*/ 4191 w 219075"/>
                  <a:gd name="connsiteY24" fmla="*/ 94679 h 219075"/>
                  <a:gd name="connsiteX25" fmla="*/ 0 w 219075"/>
                  <a:gd name="connsiteY25" fmla="*/ 99441 h 219075"/>
                  <a:gd name="connsiteX26" fmla="*/ 0 w 219075"/>
                  <a:gd name="connsiteY26" fmla="*/ 119539 h 219075"/>
                  <a:gd name="connsiteX27" fmla="*/ 4191 w 219075"/>
                  <a:gd name="connsiteY27" fmla="*/ 124301 h 219075"/>
                  <a:gd name="connsiteX28" fmla="*/ 25622 w 219075"/>
                  <a:gd name="connsiteY28" fmla="*/ 126968 h 219075"/>
                  <a:gd name="connsiteX29" fmla="*/ 37814 w 219075"/>
                  <a:gd name="connsiteY29" fmla="*/ 156401 h 219075"/>
                  <a:gd name="connsiteX30" fmla="*/ 24575 w 219075"/>
                  <a:gd name="connsiteY30" fmla="*/ 173546 h 219075"/>
                  <a:gd name="connsiteX31" fmla="*/ 24955 w 219075"/>
                  <a:gd name="connsiteY31" fmla="*/ 179832 h 219075"/>
                  <a:gd name="connsiteX32" fmla="*/ 39243 w 219075"/>
                  <a:gd name="connsiteY32" fmla="*/ 194120 h 219075"/>
                  <a:gd name="connsiteX33" fmla="*/ 45530 w 219075"/>
                  <a:gd name="connsiteY33" fmla="*/ 194501 h 219075"/>
                  <a:gd name="connsiteX34" fmla="*/ 62675 w 219075"/>
                  <a:gd name="connsiteY34" fmla="*/ 181166 h 219075"/>
                  <a:gd name="connsiteX35" fmla="*/ 92107 w 219075"/>
                  <a:gd name="connsiteY35" fmla="*/ 193453 h 219075"/>
                  <a:gd name="connsiteX36" fmla="*/ 94774 w 219075"/>
                  <a:gd name="connsiteY36" fmla="*/ 214884 h 219075"/>
                  <a:gd name="connsiteX37" fmla="*/ 99536 w 219075"/>
                  <a:gd name="connsiteY37" fmla="*/ 219075 h 219075"/>
                  <a:gd name="connsiteX38" fmla="*/ 119729 w 219075"/>
                  <a:gd name="connsiteY38" fmla="*/ 219075 h 219075"/>
                  <a:gd name="connsiteX39" fmla="*/ 124492 w 219075"/>
                  <a:gd name="connsiteY39" fmla="*/ 214884 h 219075"/>
                  <a:gd name="connsiteX40" fmla="*/ 127159 w 219075"/>
                  <a:gd name="connsiteY40" fmla="*/ 193453 h 219075"/>
                  <a:gd name="connsiteX41" fmla="*/ 156591 w 219075"/>
                  <a:gd name="connsiteY41" fmla="*/ 181166 h 219075"/>
                  <a:gd name="connsiteX42" fmla="*/ 173736 w 219075"/>
                  <a:gd name="connsiteY42" fmla="*/ 194501 h 219075"/>
                  <a:gd name="connsiteX43" fmla="*/ 180023 w 219075"/>
                  <a:gd name="connsiteY43" fmla="*/ 194120 h 219075"/>
                  <a:gd name="connsiteX44" fmla="*/ 194310 w 219075"/>
                  <a:gd name="connsiteY44" fmla="*/ 179832 h 219075"/>
                  <a:gd name="connsiteX45" fmla="*/ 194691 w 219075"/>
                  <a:gd name="connsiteY45" fmla="*/ 173546 h 219075"/>
                  <a:gd name="connsiteX46" fmla="*/ 181356 w 219075"/>
                  <a:gd name="connsiteY46" fmla="*/ 156401 h 219075"/>
                  <a:gd name="connsiteX47" fmla="*/ 193643 w 219075"/>
                  <a:gd name="connsiteY47" fmla="*/ 126968 h 219075"/>
                  <a:gd name="connsiteX48" fmla="*/ 214884 w 219075"/>
                  <a:gd name="connsiteY48" fmla="*/ 124301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9075" h="219075">
                    <a:moveTo>
                      <a:pt x="214884" y="124301"/>
                    </a:moveTo>
                    <a:cubicBezTo>
                      <a:pt x="217265" y="124016"/>
                      <a:pt x="219075" y="121920"/>
                      <a:pt x="219075" y="119539"/>
                    </a:cubicBezTo>
                    <a:lnTo>
                      <a:pt x="219075" y="99441"/>
                    </a:lnTo>
                    <a:cubicBezTo>
                      <a:pt x="219075" y="97060"/>
                      <a:pt x="217265" y="94964"/>
                      <a:pt x="214884" y="94679"/>
                    </a:cubicBezTo>
                    <a:lnTo>
                      <a:pt x="193453" y="92012"/>
                    </a:lnTo>
                    <a:cubicBezTo>
                      <a:pt x="191262" y="81534"/>
                      <a:pt x="187071" y="71533"/>
                      <a:pt x="181166" y="62579"/>
                    </a:cubicBezTo>
                    <a:lnTo>
                      <a:pt x="194501" y="45434"/>
                    </a:lnTo>
                    <a:cubicBezTo>
                      <a:pt x="195929" y="43529"/>
                      <a:pt x="195834" y="40862"/>
                      <a:pt x="194119" y="39148"/>
                    </a:cubicBezTo>
                    <a:lnTo>
                      <a:pt x="179832" y="24860"/>
                    </a:lnTo>
                    <a:cubicBezTo>
                      <a:pt x="178118" y="23146"/>
                      <a:pt x="175451" y="22955"/>
                      <a:pt x="173546" y="24479"/>
                    </a:cubicBezTo>
                    <a:lnTo>
                      <a:pt x="156496" y="37909"/>
                    </a:lnTo>
                    <a:cubicBezTo>
                      <a:pt x="147542" y="32004"/>
                      <a:pt x="137541" y="27813"/>
                      <a:pt x="127064" y="25622"/>
                    </a:cubicBezTo>
                    <a:lnTo>
                      <a:pt x="124397" y="4191"/>
                    </a:lnTo>
                    <a:cubicBezTo>
                      <a:pt x="124111" y="1810"/>
                      <a:pt x="122015" y="0"/>
                      <a:pt x="119634" y="0"/>
                    </a:cubicBezTo>
                    <a:lnTo>
                      <a:pt x="99536" y="0"/>
                    </a:lnTo>
                    <a:cubicBezTo>
                      <a:pt x="97155" y="0"/>
                      <a:pt x="95059" y="1810"/>
                      <a:pt x="94774" y="4191"/>
                    </a:cubicBezTo>
                    <a:lnTo>
                      <a:pt x="92107" y="25622"/>
                    </a:lnTo>
                    <a:cubicBezTo>
                      <a:pt x="81629" y="27813"/>
                      <a:pt x="71628" y="32004"/>
                      <a:pt x="62675" y="37909"/>
                    </a:cubicBezTo>
                    <a:lnTo>
                      <a:pt x="45530" y="24670"/>
                    </a:lnTo>
                    <a:cubicBezTo>
                      <a:pt x="43625" y="23241"/>
                      <a:pt x="40958" y="23336"/>
                      <a:pt x="39243" y="25051"/>
                    </a:cubicBezTo>
                    <a:lnTo>
                      <a:pt x="24955" y="39338"/>
                    </a:lnTo>
                    <a:cubicBezTo>
                      <a:pt x="23241" y="40862"/>
                      <a:pt x="23051" y="43529"/>
                      <a:pt x="24479" y="45434"/>
                    </a:cubicBezTo>
                    <a:lnTo>
                      <a:pt x="37814" y="62579"/>
                    </a:lnTo>
                    <a:cubicBezTo>
                      <a:pt x="31909" y="71533"/>
                      <a:pt x="27718" y="81534"/>
                      <a:pt x="25622" y="92012"/>
                    </a:cubicBezTo>
                    <a:lnTo>
                      <a:pt x="4191" y="94679"/>
                    </a:lnTo>
                    <a:cubicBezTo>
                      <a:pt x="1810" y="94964"/>
                      <a:pt x="0" y="97060"/>
                      <a:pt x="0" y="99441"/>
                    </a:cubicBezTo>
                    <a:lnTo>
                      <a:pt x="0" y="119539"/>
                    </a:lnTo>
                    <a:cubicBezTo>
                      <a:pt x="0" y="121920"/>
                      <a:pt x="1810" y="124016"/>
                      <a:pt x="4191" y="124301"/>
                    </a:cubicBezTo>
                    <a:lnTo>
                      <a:pt x="25622" y="126968"/>
                    </a:lnTo>
                    <a:cubicBezTo>
                      <a:pt x="27813" y="137446"/>
                      <a:pt x="32004" y="147447"/>
                      <a:pt x="37814" y="156401"/>
                    </a:cubicBezTo>
                    <a:lnTo>
                      <a:pt x="24575" y="173546"/>
                    </a:lnTo>
                    <a:cubicBezTo>
                      <a:pt x="23146" y="175451"/>
                      <a:pt x="23241" y="178117"/>
                      <a:pt x="24955" y="179832"/>
                    </a:cubicBezTo>
                    <a:lnTo>
                      <a:pt x="39243" y="194120"/>
                    </a:lnTo>
                    <a:cubicBezTo>
                      <a:pt x="40958" y="195834"/>
                      <a:pt x="43625" y="196025"/>
                      <a:pt x="45530" y="194501"/>
                    </a:cubicBezTo>
                    <a:lnTo>
                      <a:pt x="62675" y="181166"/>
                    </a:lnTo>
                    <a:cubicBezTo>
                      <a:pt x="71628" y="187071"/>
                      <a:pt x="81629" y="191262"/>
                      <a:pt x="92107" y="193453"/>
                    </a:cubicBezTo>
                    <a:lnTo>
                      <a:pt x="94774" y="214884"/>
                    </a:lnTo>
                    <a:cubicBezTo>
                      <a:pt x="95059" y="217265"/>
                      <a:pt x="97155" y="219075"/>
                      <a:pt x="99536" y="219075"/>
                    </a:cubicBezTo>
                    <a:lnTo>
                      <a:pt x="119729" y="219075"/>
                    </a:lnTo>
                    <a:cubicBezTo>
                      <a:pt x="122111" y="219075"/>
                      <a:pt x="124206" y="217265"/>
                      <a:pt x="124492" y="214884"/>
                    </a:cubicBezTo>
                    <a:lnTo>
                      <a:pt x="127159" y="193453"/>
                    </a:lnTo>
                    <a:cubicBezTo>
                      <a:pt x="137636" y="191262"/>
                      <a:pt x="147638" y="187071"/>
                      <a:pt x="156591" y="181166"/>
                    </a:cubicBezTo>
                    <a:lnTo>
                      <a:pt x="173736" y="194501"/>
                    </a:lnTo>
                    <a:cubicBezTo>
                      <a:pt x="175641" y="195929"/>
                      <a:pt x="178308" y="195834"/>
                      <a:pt x="180023" y="194120"/>
                    </a:cubicBezTo>
                    <a:lnTo>
                      <a:pt x="194310" y="179832"/>
                    </a:lnTo>
                    <a:cubicBezTo>
                      <a:pt x="196025" y="178117"/>
                      <a:pt x="196215" y="175451"/>
                      <a:pt x="194691" y="173546"/>
                    </a:cubicBezTo>
                    <a:lnTo>
                      <a:pt x="181356" y="156401"/>
                    </a:lnTo>
                    <a:cubicBezTo>
                      <a:pt x="187262" y="147447"/>
                      <a:pt x="191453" y="137446"/>
                      <a:pt x="193643" y="126968"/>
                    </a:cubicBezTo>
                    <a:lnTo>
                      <a:pt x="214884" y="124301"/>
                    </a:lnTo>
                    <a:close/>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76" name="Freeform: Shape 34">
                <a:extLst>
                  <a:ext uri="{FF2B5EF4-FFF2-40B4-BE49-F238E27FC236}">
                    <a16:creationId xmlns:a16="http://schemas.microsoft.com/office/drawing/2014/main" id="{D21FC1EE-0749-F2B0-16C2-0D6842276098}"/>
                  </a:ext>
                </a:extLst>
              </p:cNvPr>
              <p:cNvSpPr/>
              <p:nvPr/>
            </p:nvSpPr>
            <p:spPr>
              <a:xfrm>
                <a:off x="6034087" y="3367087"/>
                <a:ext cx="123825" cy="123825"/>
              </a:xfrm>
              <a:custGeom>
                <a:avLst/>
                <a:gdLst>
                  <a:gd name="connsiteX0" fmla="*/ 61913 w 123825"/>
                  <a:gd name="connsiteY0" fmla="*/ 123825 h 123825"/>
                  <a:gd name="connsiteX1" fmla="*/ 123825 w 123825"/>
                  <a:gd name="connsiteY1" fmla="*/ 61913 h 123825"/>
                  <a:gd name="connsiteX2" fmla="*/ 61913 w 123825"/>
                  <a:gd name="connsiteY2" fmla="*/ 0 h 123825"/>
                  <a:gd name="connsiteX3" fmla="*/ 0 w 123825"/>
                  <a:gd name="connsiteY3" fmla="*/ 61913 h 123825"/>
                  <a:gd name="connsiteX4" fmla="*/ 61913 w 123825"/>
                  <a:gd name="connsiteY4" fmla="*/ 123825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61913" y="123825"/>
                    </a:moveTo>
                    <a:cubicBezTo>
                      <a:pt x="96107" y="123825"/>
                      <a:pt x="123825" y="96107"/>
                      <a:pt x="123825" y="61913"/>
                    </a:cubicBezTo>
                    <a:cubicBezTo>
                      <a:pt x="123825" y="27718"/>
                      <a:pt x="96107" y="0"/>
                      <a:pt x="61913" y="0"/>
                    </a:cubicBezTo>
                    <a:cubicBezTo>
                      <a:pt x="27718" y="0"/>
                      <a:pt x="0" y="27718"/>
                      <a:pt x="0" y="61913"/>
                    </a:cubicBezTo>
                    <a:cubicBezTo>
                      <a:pt x="0" y="96107"/>
                      <a:pt x="27718" y="123825"/>
                      <a:pt x="61913" y="123825"/>
                    </a:cubicBezTo>
                    <a:close/>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77" name="Freeform: Shape 35">
                <a:extLst>
                  <a:ext uri="{FF2B5EF4-FFF2-40B4-BE49-F238E27FC236}">
                    <a16:creationId xmlns:a16="http://schemas.microsoft.com/office/drawing/2014/main" id="{3A83A466-88CF-FDA2-724E-919513A7EB2A}"/>
                  </a:ext>
                </a:extLst>
              </p:cNvPr>
              <p:cNvSpPr/>
              <p:nvPr/>
            </p:nvSpPr>
            <p:spPr>
              <a:xfrm>
                <a:off x="6096000" y="3367087"/>
                <a:ext cx="9525" cy="47625"/>
              </a:xfrm>
              <a:custGeom>
                <a:avLst/>
                <a:gdLst>
                  <a:gd name="connsiteX0" fmla="*/ 0 w 9525"/>
                  <a:gd name="connsiteY0" fmla="*/ 0 h 47625"/>
                  <a:gd name="connsiteX1" fmla="*/ 0 w 9525"/>
                  <a:gd name="connsiteY1" fmla="*/ 47625 h 47625"/>
                </a:gdLst>
                <a:ahLst/>
                <a:cxnLst>
                  <a:cxn ang="0">
                    <a:pos x="connsiteX0" y="connsiteY0"/>
                  </a:cxn>
                  <a:cxn ang="0">
                    <a:pos x="connsiteX1" y="connsiteY1"/>
                  </a:cxn>
                </a:cxnLst>
                <a:rect l="l" t="t" r="r" b="b"/>
                <a:pathLst>
                  <a:path w="9525" h="47625">
                    <a:moveTo>
                      <a:pt x="0" y="0"/>
                    </a:moveTo>
                    <a:lnTo>
                      <a:pt x="0" y="47625"/>
                    </a:lnTo>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78" name="Freeform: Shape 36">
                <a:extLst>
                  <a:ext uri="{FF2B5EF4-FFF2-40B4-BE49-F238E27FC236}">
                    <a16:creationId xmlns:a16="http://schemas.microsoft.com/office/drawing/2014/main" id="{4EE407BA-939F-F0B4-AAB9-66FAD0D8045A}"/>
                  </a:ext>
                </a:extLst>
              </p:cNvPr>
              <p:cNvSpPr/>
              <p:nvPr/>
            </p:nvSpPr>
            <p:spPr>
              <a:xfrm>
                <a:off x="6081712" y="3414712"/>
                <a:ext cx="28575" cy="28575"/>
              </a:xfrm>
              <a:custGeom>
                <a:avLst/>
                <a:gdLst>
                  <a:gd name="connsiteX0" fmla="*/ 14288 w 28575"/>
                  <a:gd name="connsiteY0" fmla="*/ 28575 h 28575"/>
                  <a:gd name="connsiteX1" fmla="*/ 28575 w 28575"/>
                  <a:gd name="connsiteY1" fmla="*/ 14288 h 28575"/>
                  <a:gd name="connsiteX2" fmla="*/ 14288 w 28575"/>
                  <a:gd name="connsiteY2" fmla="*/ 0 h 28575"/>
                  <a:gd name="connsiteX3" fmla="*/ 0 w 28575"/>
                  <a:gd name="connsiteY3" fmla="*/ 14288 h 28575"/>
                  <a:gd name="connsiteX4" fmla="*/ 14288 w 28575"/>
                  <a:gd name="connsiteY4" fmla="*/ 28575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288" y="28575"/>
                    </a:moveTo>
                    <a:cubicBezTo>
                      <a:pt x="22193" y="28575"/>
                      <a:pt x="28575" y="22193"/>
                      <a:pt x="28575" y="14288"/>
                    </a:cubicBezTo>
                    <a:cubicBezTo>
                      <a:pt x="28575" y="6382"/>
                      <a:pt x="22193" y="0"/>
                      <a:pt x="14288" y="0"/>
                    </a:cubicBezTo>
                    <a:cubicBezTo>
                      <a:pt x="6382" y="0"/>
                      <a:pt x="0" y="6382"/>
                      <a:pt x="0" y="14288"/>
                    </a:cubicBezTo>
                    <a:cubicBezTo>
                      <a:pt x="0" y="22193"/>
                      <a:pt x="6382" y="28575"/>
                      <a:pt x="14288" y="28575"/>
                    </a:cubicBezTo>
                    <a:close/>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79" name="Freeform: Shape 37">
                <a:extLst>
                  <a:ext uri="{FF2B5EF4-FFF2-40B4-BE49-F238E27FC236}">
                    <a16:creationId xmlns:a16="http://schemas.microsoft.com/office/drawing/2014/main" id="{F5599391-90C7-18AB-1CD8-3A8C097D12F1}"/>
                  </a:ext>
                </a:extLst>
              </p:cNvPr>
              <p:cNvSpPr/>
              <p:nvPr/>
            </p:nvSpPr>
            <p:spPr>
              <a:xfrm>
                <a:off x="6107239" y="3437858"/>
                <a:ext cx="37433" cy="29432"/>
              </a:xfrm>
              <a:custGeom>
                <a:avLst/>
                <a:gdLst>
                  <a:gd name="connsiteX0" fmla="*/ 0 w 37433"/>
                  <a:gd name="connsiteY0" fmla="*/ 0 h 29432"/>
                  <a:gd name="connsiteX1" fmla="*/ 37433 w 37433"/>
                  <a:gd name="connsiteY1" fmla="*/ 29432 h 29432"/>
                </a:gdLst>
                <a:ahLst/>
                <a:cxnLst>
                  <a:cxn ang="0">
                    <a:pos x="connsiteX0" y="connsiteY0"/>
                  </a:cxn>
                  <a:cxn ang="0">
                    <a:pos x="connsiteX1" y="connsiteY1"/>
                  </a:cxn>
                </a:cxnLst>
                <a:rect l="l" t="t" r="r" b="b"/>
                <a:pathLst>
                  <a:path w="37433" h="29432">
                    <a:moveTo>
                      <a:pt x="0" y="0"/>
                    </a:moveTo>
                    <a:lnTo>
                      <a:pt x="37433" y="29432"/>
                    </a:lnTo>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80" name="Freeform: Shape 38">
                <a:extLst>
                  <a:ext uri="{FF2B5EF4-FFF2-40B4-BE49-F238E27FC236}">
                    <a16:creationId xmlns:a16="http://schemas.microsoft.com/office/drawing/2014/main" id="{B858C793-8DBC-A95A-42E8-4C4A5A509133}"/>
                  </a:ext>
                </a:extLst>
              </p:cNvPr>
              <p:cNvSpPr/>
              <p:nvPr/>
            </p:nvSpPr>
            <p:spPr>
              <a:xfrm>
                <a:off x="6047327" y="3437858"/>
                <a:ext cx="37433" cy="29432"/>
              </a:xfrm>
              <a:custGeom>
                <a:avLst/>
                <a:gdLst>
                  <a:gd name="connsiteX0" fmla="*/ 37433 w 37433"/>
                  <a:gd name="connsiteY0" fmla="*/ 0 h 29432"/>
                  <a:gd name="connsiteX1" fmla="*/ 0 w 37433"/>
                  <a:gd name="connsiteY1" fmla="*/ 29432 h 29432"/>
                </a:gdLst>
                <a:ahLst/>
                <a:cxnLst>
                  <a:cxn ang="0">
                    <a:pos x="connsiteX0" y="connsiteY0"/>
                  </a:cxn>
                  <a:cxn ang="0">
                    <a:pos x="connsiteX1" y="connsiteY1"/>
                  </a:cxn>
                </a:cxnLst>
                <a:rect l="l" t="t" r="r" b="b"/>
                <a:pathLst>
                  <a:path w="37433" h="29432">
                    <a:moveTo>
                      <a:pt x="37433" y="0"/>
                    </a:moveTo>
                    <a:lnTo>
                      <a:pt x="0" y="29432"/>
                    </a:lnTo>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grpSp>
        <p:sp>
          <p:nvSpPr>
            <p:cNvPr id="54" name="Rectangle 53">
              <a:extLst>
                <a:ext uri="{FF2B5EF4-FFF2-40B4-BE49-F238E27FC236}">
                  <a16:creationId xmlns:a16="http://schemas.microsoft.com/office/drawing/2014/main" id="{534809E3-F9C3-9809-EB9A-25CA5BE04F68}"/>
                </a:ext>
              </a:extLst>
            </p:cNvPr>
            <p:cNvSpPr/>
            <p:nvPr/>
          </p:nvSpPr>
          <p:spPr>
            <a:xfrm>
              <a:off x="5055317" y="4117804"/>
              <a:ext cx="1855684" cy="307777"/>
            </a:xfrm>
            <a:prstGeom prst="rect">
              <a:avLst/>
            </a:prstGeom>
          </p:spPr>
          <p:txBody>
            <a:bodyPr wrap="square" lIns="0" tIns="0" rIns="0" bIns="0">
              <a:spAutoFit/>
            </a:bodyPr>
            <a:lstStyle/>
            <a:p>
              <a:pPr marL="0" marR="0" lvl="0" indent="0" algn="ctr" defTabSz="385243"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tx2"/>
                  </a:solidFill>
                  <a:effectLst/>
                  <a:uLnTx/>
                  <a:uFillTx/>
                  <a:latin typeface="+mj-lt"/>
                  <a:ea typeface="+mn-ea"/>
                  <a:cs typeface="+mn-cs"/>
                </a:rPr>
                <a:t>Tactical</a:t>
              </a:r>
            </a:p>
          </p:txBody>
        </p:sp>
        <p:grpSp>
          <p:nvGrpSpPr>
            <p:cNvPr id="55" name="Graphic 40">
              <a:extLst>
                <a:ext uri="{FF2B5EF4-FFF2-40B4-BE49-F238E27FC236}">
                  <a16:creationId xmlns:a16="http://schemas.microsoft.com/office/drawing/2014/main" id="{24FE5161-8C53-12FB-2B04-C5DEA253F75C}"/>
                </a:ext>
              </a:extLst>
            </p:cNvPr>
            <p:cNvGrpSpPr/>
            <p:nvPr/>
          </p:nvGrpSpPr>
          <p:grpSpPr>
            <a:xfrm>
              <a:off x="5750795" y="3550681"/>
              <a:ext cx="471365" cy="488624"/>
              <a:chOff x="5902393" y="3680743"/>
              <a:chExt cx="392744" cy="407124"/>
            </a:xfrm>
            <a:noFill/>
          </p:grpSpPr>
          <p:sp>
            <p:nvSpPr>
              <p:cNvPr id="64" name="Freeform: Shape 42">
                <a:extLst>
                  <a:ext uri="{FF2B5EF4-FFF2-40B4-BE49-F238E27FC236}">
                    <a16:creationId xmlns:a16="http://schemas.microsoft.com/office/drawing/2014/main" id="{02FB7DDD-E5DB-02A1-D770-7BEAF3A1B794}"/>
                  </a:ext>
                </a:extLst>
              </p:cNvPr>
              <p:cNvSpPr/>
              <p:nvPr/>
            </p:nvSpPr>
            <p:spPr>
              <a:xfrm>
                <a:off x="6263608" y="3721123"/>
                <a:ext cx="31530" cy="41671"/>
              </a:xfrm>
              <a:custGeom>
                <a:avLst/>
                <a:gdLst>
                  <a:gd name="connsiteX0" fmla="*/ 0 w 31530"/>
                  <a:gd name="connsiteY0" fmla="*/ 0 h 41671"/>
                  <a:gd name="connsiteX1" fmla="*/ 31530 w 31530"/>
                  <a:gd name="connsiteY1" fmla="*/ 41671 h 41671"/>
                </a:gdLst>
                <a:ahLst/>
                <a:cxnLst>
                  <a:cxn ang="0">
                    <a:pos x="connsiteX0" y="connsiteY0"/>
                  </a:cxn>
                  <a:cxn ang="0">
                    <a:pos x="connsiteX1" y="connsiteY1"/>
                  </a:cxn>
                </a:cxnLst>
                <a:rect l="l" t="t" r="r" b="b"/>
                <a:pathLst>
                  <a:path w="31530" h="41671">
                    <a:moveTo>
                      <a:pt x="0" y="0"/>
                    </a:moveTo>
                    <a:cubicBezTo>
                      <a:pt x="14198" y="10879"/>
                      <a:pt x="25077" y="25261"/>
                      <a:pt x="31530" y="41671"/>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65" name="Freeform: Shape 43">
                <a:extLst>
                  <a:ext uri="{FF2B5EF4-FFF2-40B4-BE49-F238E27FC236}">
                    <a16:creationId xmlns:a16="http://schemas.microsoft.com/office/drawing/2014/main" id="{7D320732-8FB3-10B4-21C7-0BA0AD65F127}"/>
                  </a:ext>
                </a:extLst>
              </p:cNvPr>
              <p:cNvSpPr/>
              <p:nvPr/>
            </p:nvSpPr>
            <p:spPr>
              <a:xfrm>
                <a:off x="6262317" y="3833046"/>
                <a:ext cx="32267" cy="41118"/>
              </a:xfrm>
              <a:custGeom>
                <a:avLst/>
                <a:gdLst>
                  <a:gd name="connsiteX0" fmla="*/ 32268 w 32267"/>
                  <a:gd name="connsiteY0" fmla="*/ 0 h 41118"/>
                  <a:gd name="connsiteX1" fmla="*/ 0 w 32267"/>
                  <a:gd name="connsiteY1" fmla="*/ 41118 h 41118"/>
                </a:gdLst>
                <a:ahLst/>
                <a:cxnLst>
                  <a:cxn ang="0">
                    <a:pos x="connsiteX0" y="connsiteY0"/>
                  </a:cxn>
                  <a:cxn ang="0">
                    <a:pos x="connsiteX1" y="connsiteY1"/>
                  </a:cxn>
                </a:cxnLst>
                <a:rect l="l" t="t" r="r" b="b"/>
                <a:pathLst>
                  <a:path w="32267" h="41118">
                    <a:moveTo>
                      <a:pt x="32268" y="0"/>
                    </a:moveTo>
                    <a:cubicBezTo>
                      <a:pt x="25630" y="16226"/>
                      <a:pt x="14382" y="30424"/>
                      <a:pt x="0" y="41118"/>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66" name="Freeform: Shape 44">
                <a:extLst>
                  <a:ext uri="{FF2B5EF4-FFF2-40B4-BE49-F238E27FC236}">
                    <a16:creationId xmlns:a16="http://schemas.microsoft.com/office/drawing/2014/main" id="{FA882DED-8665-C3AD-3187-637460ED387E}"/>
                  </a:ext>
                </a:extLst>
              </p:cNvPr>
              <p:cNvSpPr/>
              <p:nvPr/>
            </p:nvSpPr>
            <p:spPr>
              <a:xfrm>
                <a:off x="5902393" y="4023517"/>
                <a:ext cx="31530" cy="41671"/>
              </a:xfrm>
              <a:custGeom>
                <a:avLst/>
                <a:gdLst>
                  <a:gd name="connsiteX0" fmla="*/ 31530 w 31530"/>
                  <a:gd name="connsiteY0" fmla="*/ 41671 h 41671"/>
                  <a:gd name="connsiteX1" fmla="*/ 0 w 31530"/>
                  <a:gd name="connsiteY1" fmla="*/ 0 h 41671"/>
                </a:gdLst>
                <a:ahLst/>
                <a:cxnLst>
                  <a:cxn ang="0">
                    <a:pos x="connsiteX0" y="connsiteY0"/>
                  </a:cxn>
                  <a:cxn ang="0">
                    <a:pos x="connsiteX1" y="connsiteY1"/>
                  </a:cxn>
                </a:cxnLst>
                <a:rect l="l" t="t" r="r" b="b"/>
                <a:pathLst>
                  <a:path w="31530" h="41671">
                    <a:moveTo>
                      <a:pt x="31530" y="41671"/>
                    </a:moveTo>
                    <a:cubicBezTo>
                      <a:pt x="17332" y="30792"/>
                      <a:pt x="6454" y="16410"/>
                      <a:pt x="0" y="0"/>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67" name="Freeform: Shape 45">
                <a:extLst>
                  <a:ext uri="{FF2B5EF4-FFF2-40B4-BE49-F238E27FC236}">
                    <a16:creationId xmlns:a16="http://schemas.microsoft.com/office/drawing/2014/main" id="{A01FFCC2-01A5-B607-DA1E-53E2B93264A5}"/>
                  </a:ext>
                </a:extLst>
              </p:cNvPr>
              <p:cNvSpPr/>
              <p:nvPr/>
            </p:nvSpPr>
            <p:spPr>
              <a:xfrm>
                <a:off x="5902946" y="3912147"/>
                <a:ext cx="32267" cy="41118"/>
              </a:xfrm>
              <a:custGeom>
                <a:avLst/>
                <a:gdLst>
                  <a:gd name="connsiteX0" fmla="*/ 0 w 32267"/>
                  <a:gd name="connsiteY0" fmla="*/ 41118 h 41118"/>
                  <a:gd name="connsiteX1" fmla="*/ 32268 w 32267"/>
                  <a:gd name="connsiteY1" fmla="*/ 0 h 41118"/>
                </a:gdLst>
                <a:ahLst/>
                <a:cxnLst>
                  <a:cxn ang="0">
                    <a:pos x="connsiteX0" y="connsiteY0"/>
                  </a:cxn>
                  <a:cxn ang="0">
                    <a:pos x="connsiteX1" y="connsiteY1"/>
                  </a:cxn>
                </a:cxnLst>
                <a:rect l="l" t="t" r="r" b="b"/>
                <a:pathLst>
                  <a:path w="32267" h="41118">
                    <a:moveTo>
                      <a:pt x="0" y="41118"/>
                    </a:moveTo>
                    <a:cubicBezTo>
                      <a:pt x="6638" y="24892"/>
                      <a:pt x="17886" y="10694"/>
                      <a:pt x="32268" y="0"/>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68" name="Freeform: Shape 46">
                <a:extLst>
                  <a:ext uri="{FF2B5EF4-FFF2-40B4-BE49-F238E27FC236}">
                    <a16:creationId xmlns:a16="http://schemas.microsoft.com/office/drawing/2014/main" id="{9D8D639A-42D8-EEC3-10F7-E12DD792B81F}"/>
                  </a:ext>
                </a:extLst>
              </p:cNvPr>
              <p:cNvSpPr/>
              <p:nvPr/>
            </p:nvSpPr>
            <p:spPr>
              <a:xfrm>
                <a:off x="6172520" y="3698444"/>
                <a:ext cx="27658" cy="18438"/>
              </a:xfrm>
              <a:custGeom>
                <a:avLst/>
                <a:gdLst>
                  <a:gd name="connsiteX0" fmla="*/ 0 w 27658"/>
                  <a:gd name="connsiteY0" fmla="*/ 0 h 18438"/>
                  <a:gd name="connsiteX1" fmla="*/ 27658 w 27658"/>
                  <a:gd name="connsiteY1" fmla="*/ 0 h 18438"/>
                </a:gdLst>
                <a:ahLst/>
                <a:cxnLst>
                  <a:cxn ang="0">
                    <a:pos x="connsiteX0" y="connsiteY0"/>
                  </a:cxn>
                  <a:cxn ang="0">
                    <a:pos x="connsiteX1" y="connsiteY1"/>
                  </a:cxn>
                </a:cxnLst>
                <a:rect l="l" t="t" r="r" b="b"/>
                <a:pathLst>
                  <a:path w="27658" h="18438">
                    <a:moveTo>
                      <a:pt x="0" y="0"/>
                    </a:moveTo>
                    <a:lnTo>
                      <a:pt x="27658" y="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69" name="Freeform: Shape 47">
                <a:extLst>
                  <a:ext uri="{FF2B5EF4-FFF2-40B4-BE49-F238E27FC236}">
                    <a16:creationId xmlns:a16="http://schemas.microsoft.com/office/drawing/2014/main" id="{555E6607-0338-FC92-9281-EC1306AEA998}"/>
                  </a:ext>
                </a:extLst>
              </p:cNvPr>
              <p:cNvSpPr/>
              <p:nvPr/>
            </p:nvSpPr>
            <p:spPr>
              <a:xfrm>
                <a:off x="6015791" y="4087867"/>
                <a:ext cx="27658" cy="18438"/>
              </a:xfrm>
              <a:custGeom>
                <a:avLst/>
                <a:gdLst>
                  <a:gd name="connsiteX0" fmla="*/ 0 w 27658"/>
                  <a:gd name="connsiteY0" fmla="*/ 0 h 18438"/>
                  <a:gd name="connsiteX1" fmla="*/ 27658 w 27658"/>
                  <a:gd name="connsiteY1" fmla="*/ 0 h 18438"/>
                </a:gdLst>
                <a:ahLst/>
                <a:cxnLst>
                  <a:cxn ang="0">
                    <a:pos x="connsiteX0" y="connsiteY0"/>
                  </a:cxn>
                  <a:cxn ang="0">
                    <a:pos x="connsiteX1" y="connsiteY1"/>
                  </a:cxn>
                </a:cxnLst>
                <a:rect l="l" t="t" r="r" b="b"/>
                <a:pathLst>
                  <a:path w="27658" h="18438">
                    <a:moveTo>
                      <a:pt x="0" y="0"/>
                    </a:moveTo>
                    <a:lnTo>
                      <a:pt x="27658" y="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70" name="Freeform: Shape 48">
                <a:extLst>
                  <a:ext uri="{FF2B5EF4-FFF2-40B4-BE49-F238E27FC236}">
                    <a16:creationId xmlns:a16="http://schemas.microsoft.com/office/drawing/2014/main" id="{027D7562-3A76-5D16-004F-8D925956DB3B}"/>
                  </a:ext>
                </a:extLst>
              </p:cNvPr>
              <p:cNvSpPr/>
              <p:nvPr/>
            </p:nvSpPr>
            <p:spPr>
              <a:xfrm>
                <a:off x="6135643" y="3893156"/>
                <a:ext cx="55316" cy="18438"/>
              </a:xfrm>
              <a:custGeom>
                <a:avLst/>
                <a:gdLst>
                  <a:gd name="connsiteX0" fmla="*/ 0 w 55316"/>
                  <a:gd name="connsiteY0" fmla="*/ 0 h 18438"/>
                  <a:gd name="connsiteX1" fmla="*/ 55316 w 55316"/>
                  <a:gd name="connsiteY1" fmla="*/ 0 h 18438"/>
                </a:gdLst>
                <a:ahLst/>
                <a:cxnLst>
                  <a:cxn ang="0">
                    <a:pos x="connsiteX0" y="connsiteY0"/>
                  </a:cxn>
                  <a:cxn ang="0">
                    <a:pos x="connsiteX1" y="connsiteY1"/>
                  </a:cxn>
                </a:cxnLst>
                <a:rect l="l" t="t" r="r" b="b"/>
                <a:pathLst>
                  <a:path w="55316" h="18438">
                    <a:moveTo>
                      <a:pt x="0" y="0"/>
                    </a:moveTo>
                    <a:lnTo>
                      <a:pt x="55316" y="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71" name="Freeform: Shape 49">
                <a:extLst>
                  <a:ext uri="{FF2B5EF4-FFF2-40B4-BE49-F238E27FC236}">
                    <a16:creationId xmlns:a16="http://schemas.microsoft.com/office/drawing/2014/main" id="{26BEA0D9-415E-C34A-3290-C18F0EA119C3}"/>
                  </a:ext>
                </a:extLst>
              </p:cNvPr>
              <p:cNvSpPr/>
              <p:nvPr/>
            </p:nvSpPr>
            <p:spPr>
              <a:xfrm>
                <a:off x="6006572" y="3893156"/>
                <a:ext cx="55316" cy="18438"/>
              </a:xfrm>
              <a:custGeom>
                <a:avLst/>
                <a:gdLst>
                  <a:gd name="connsiteX0" fmla="*/ 0 w 55316"/>
                  <a:gd name="connsiteY0" fmla="*/ 0 h 18438"/>
                  <a:gd name="connsiteX1" fmla="*/ 55316 w 55316"/>
                  <a:gd name="connsiteY1" fmla="*/ 0 h 18438"/>
                </a:gdLst>
                <a:ahLst/>
                <a:cxnLst>
                  <a:cxn ang="0">
                    <a:pos x="connsiteX0" y="connsiteY0"/>
                  </a:cxn>
                  <a:cxn ang="0">
                    <a:pos x="connsiteX1" y="connsiteY1"/>
                  </a:cxn>
                </a:cxnLst>
                <a:rect l="l" t="t" r="r" b="b"/>
                <a:pathLst>
                  <a:path w="55316" h="18438">
                    <a:moveTo>
                      <a:pt x="0" y="0"/>
                    </a:moveTo>
                    <a:lnTo>
                      <a:pt x="55316" y="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72" name="Freeform: Shape 50">
                <a:extLst>
                  <a:ext uri="{FF2B5EF4-FFF2-40B4-BE49-F238E27FC236}">
                    <a16:creationId xmlns:a16="http://schemas.microsoft.com/office/drawing/2014/main" id="{BEE04DA2-37A2-CBC4-3E15-AB5BE057B41C}"/>
                  </a:ext>
                </a:extLst>
              </p:cNvPr>
              <p:cNvSpPr/>
              <p:nvPr/>
            </p:nvSpPr>
            <p:spPr>
              <a:xfrm>
                <a:off x="6098765" y="3778099"/>
                <a:ext cx="18438" cy="309768"/>
              </a:xfrm>
              <a:custGeom>
                <a:avLst/>
                <a:gdLst>
                  <a:gd name="connsiteX0" fmla="*/ 0 w 18438"/>
                  <a:gd name="connsiteY0" fmla="*/ 0 h 309768"/>
                  <a:gd name="connsiteX1" fmla="*/ 0 w 18438"/>
                  <a:gd name="connsiteY1" fmla="*/ 309769 h 309768"/>
                </a:gdLst>
                <a:ahLst/>
                <a:cxnLst>
                  <a:cxn ang="0">
                    <a:pos x="connsiteX0" y="connsiteY0"/>
                  </a:cxn>
                  <a:cxn ang="0">
                    <a:pos x="connsiteX1" y="connsiteY1"/>
                  </a:cxn>
                </a:cxnLst>
                <a:rect l="l" t="t" r="r" b="b"/>
                <a:pathLst>
                  <a:path w="18438" h="309768">
                    <a:moveTo>
                      <a:pt x="0" y="0"/>
                    </a:moveTo>
                    <a:lnTo>
                      <a:pt x="0" y="30976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73" name="Freeform: Shape 51">
                <a:extLst>
                  <a:ext uri="{FF2B5EF4-FFF2-40B4-BE49-F238E27FC236}">
                    <a16:creationId xmlns:a16="http://schemas.microsoft.com/office/drawing/2014/main" id="{DFA88C1B-98C2-3683-D4B3-D44998BF045F}"/>
                  </a:ext>
                </a:extLst>
              </p:cNvPr>
              <p:cNvSpPr/>
              <p:nvPr/>
            </p:nvSpPr>
            <p:spPr>
              <a:xfrm>
                <a:off x="6043449" y="3778099"/>
                <a:ext cx="110632" cy="53103"/>
              </a:xfrm>
              <a:custGeom>
                <a:avLst/>
                <a:gdLst>
                  <a:gd name="connsiteX0" fmla="*/ 0 w 110632"/>
                  <a:gd name="connsiteY0" fmla="*/ 53103 h 53103"/>
                  <a:gd name="connsiteX1" fmla="*/ 55316 w 110632"/>
                  <a:gd name="connsiteY1" fmla="*/ 0 h 53103"/>
                  <a:gd name="connsiteX2" fmla="*/ 110632 w 110632"/>
                  <a:gd name="connsiteY2" fmla="*/ 53103 h 53103"/>
                </a:gdLst>
                <a:ahLst/>
                <a:cxnLst>
                  <a:cxn ang="0">
                    <a:pos x="connsiteX0" y="connsiteY0"/>
                  </a:cxn>
                  <a:cxn ang="0">
                    <a:pos x="connsiteX1" y="connsiteY1"/>
                  </a:cxn>
                  <a:cxn ang="0">
                    <a:pos x="connsiteX2" y="connsiteY2"/>
                  </a:cxn>
                </a:cxnLst>
                <a:rect l="l" t="t" r="r" b="b"/>
                <a:pathLst>
                  <a:path w="110632" h="53103">
                    <a:moveTo>
                      <a:pt x="0" y="53103"/>
                    </a:moveTo>
                    <a:lnTo>
                      <a:pt x="55316" y="0"/>
                    </a:lnTo>
                    <a:lnTo>
                      <a:pt x="110632" y="53103"/>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74" name="Freeform: Shape 52">
                <a:extLst>
                  <a:ext uri="{FF2B5EF4-FFF2-40B4-BE49-F238E27FC236}">
                    <a16:creationId xmlns:a16="http://schemas.microsoft.com/office/drawing/2014/main" id="{9C81AF1C-43BC-7A49-81FB-0A42321835C3}"/>
                  </a:ext>
                </a:extLst>
              </p:cNvPr>
              <p:cNvSpPr/>
              <p:nvPr/>
            </p:nvSpPr>
            <p:spPr>
              <a:xfrm>
                <a:off x="6071107" y="3680743"/>
                <a:ext cx="55316" cy="53103"/>
              </a:xfrm>
              <a:custGeom>
                <a:avLst/>
                <a:gdLst>
                  <a:gd name="connsiteX0" fmla="*/ 27658 w 55316"/>
                  <a:gd name="connsiteY0" fmla="*/ 53103 h 53103"/>
                  <a:gd name="connsiteX1" fmla="*/ 55316 w 55316"/>
                  <a:gd name="connsiteY1" fmla="*/ 26552 h 53103"/>
                  <a:gd name="connsiteX2" fmla="*/ 27658 w 55316"/>
                  <a:gd name="connsiteY2" fmla="*/ 0 h 53103"/>
                  <a:gd name="connsiteX3" fmla="*/ 0 w 55316"/>
                  <a:gd name="connsiteY3" fmla="*/ 26552 h 53103"/>
                  <a:gd name="connsiteX4" fmla="*/ 27658 w 55316"/>
                  <a:gd name="connsiteY4" fmla="*/ 53103 h 5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16" h="53103">
                    <a:moveTo>
                      <a:pt x="27658" y="53103"/>
                    </a:moveTo>
                    <a:cubicBezTo>
                      <a:pt x="42962" y="53103"/>
                      <a:pt x="55316" y="41302"/>
                      <a:pt x="55316" y="26552"/>
                    </a:cubicBezTo>
                    <a:cubicBezTo>
                      <a:pt x="55316" y="11801"/>
                      <a:pt x="42962" y="0"/>
                      <a:pt x="27658" y="0"/>
                    </a:cubicBezTo>
                    <a:cubicBezTo>
                      <a:pt x="12354" y="0"/>
                      <a:pt x="0" y="11801"/>
                      <a:pt x="0" y="26552"/>
                    </a:cubicBezTo>
                    <a:cubicBezTo>
                      <a:pt x="0" y="41302"/>
                      <a:pt x="12354" y="53103"/>
                      <a:pt x="27658" y="53103"/>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grpSp>
        <p:sp>
          <p:nvSpPr>
            <p:cNvPr id="56" name="Rectangle 55">
              <a:extLst>
                <a:ext uri="{FF2B5EF4-FFF2-40B4-BE49-F238E27FC236}">
                  <a16:creationId xmlns:a16="http://schemas.microsoft.com/office/drawing/2014/main" id="{C5A9B2D9-170F-2EA3-DC4D-851D6D589ECB}"/>
                </a:ext>
              </a:extLst>
            </p:cNvPr>
            <p:cNvSpPr/>
            <p:nvPr/>
          </p:nvSpPr>
          <p:spPr>
            <a:xfrm>
              <a:off x="5055317" y="2924791"/>
              <a:ext cx="1855684" cy="307777"/>
            </a:xfrm>
            <a:prstGeom prst="rect">
              <a:avLst/>
            </a:prstGeom>
          </p:spPr>
          <p:txBody>
            <a:bodyPr wrap="square" lIns="0" tIns="0" rIns="0" bIns="0">
              <a:spAutoFit/>
            </a:bodyPr>
            <a:lstStyle/>
            <a:p>
              <a:pPr marL="0" marR="0" lvl="0" indent="0" algn="ctr" defTabSz="385243"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bg1"/>
                  </a:solidFill>
                  <a:effectLst/>
                  <a:uLnTx/>
                  <a:uFillTx/>
                  <a:latin typeface="+mj-lt"/>
                  <a:ea typeface="+mn-ea"/>
                  <a:cs typeface="+mn-cs"/>
                </a:rPr>
                <a:t>Strategic</a:t>
              </a:r>
            </a:p>
          </p:txBody>
        </p:sp>
        <p:grpSp>
          <p:nvGrpSpPr>
            <p:cNvPr id="57" name="Graphic 54">
              <a:extLst>
                <a:ext uri="{FF2B5EF4-FFF2-40B4-BE49-F238E27FC236}">
                  <a16:creationId xmlns:a16="http://schemas.microsoft.com/office/drawing/2014/main" id="{8B0BD46E-5912-E4FF-7626-A6E3437DB911}"/>
                </a:ext>
              </a:extLst>
            </p:cNvPr>
            <p:cNvGrpSpPr/>
            <p:nvPr/>
          </p:nvGrpSpPr>
          <p:grpSpPr>
            <a:xfrm>
              <a:off x="5788637" y="2360690"/>
              <a:ext cx="438564" cy="438751"/>
              <a:chOff x="5986462" y="3319462"/>
              <a:chExt cx="218979" cy="219075"/>
            </a:xfrm>
            <a:noFill/>
          </p:grpSpPr>
          <p:sp>
            <p:nvSpPr>
              <p:cNvPr id="58" name="Freeform: Shape 56">
                <a:extLst>
                  <a:ext uri="{FF2B5EF4-FFF2-40B4-BE49-F238E27FC236}">
                    <a16:creationId xmlns:a16="http://schemas.microsoft.com/office/drawing/2014/main" id="{523D4038-3499-ED03-006D-64774EC699C8}"/>
                  </a:ext>
                </a:extLst>
              </p:cNvPr>
              <p:cNvSpPr/>
              <p:nvPr/>
            </p:nvSpPr>
            <p:spPr>
              <a:xfrm>
                <a:off x="6024562" y="3414712"/>
                <a:ext cx="85725" cy="85725"/>
              </a:xfrm>
              <a:custGeom>
                <a:avLst/>
                <a:gdLst>
                  <a:gd name="connsiteX0" fmla="*/ 42863 w 85725"/>
                  <a:gd name="connsiteY0" fmla="*/ 85725 h 85725"/>
                  <a:gd name="connsiteX1" fmla="*/ 85725 w 85725"/>
                  <a:gd name="connsiteY1" fmla="*/ 42863 h 85725"/>
                  <a:gd name="connsiteX2" fmla="*/ 42863 w 85725"/>
                  <a:gd name="connsiteY2" fmla="*/ 0 h 85725"/>
                  <a:gd name="connsiteX3" fmla="*/ 0 w 85725"/>
                  <a:gd name="connsiteY3" fmla="*/ 42863 h 85725"/>
                  <a:gd name="connsiteX4" fmla="*/ 42863 w 85725"/>
                  <a:gd name="connsiteY4" fmla="*/ 85725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42863" y="85725"/>
                    </a:moveTo>
                    <a:cubicBezTo>
                      <a:pt x="66580" y="85725"/>
                      <a:pt x="85725" y="66580"/>
                      <a:pt x="85725" y="42863"/>
                    </a:cubicBezTo>
                    <a:cubicBezTo>
                      <a:pt x="85725" y="19145"/>
                      <a:pt x="66580" y="0"/>
                      <a:pt x="42863" y="0"/>
                    </a:cubicBezTo>
                    <a:cubicBezTo>
                      <a:pt x="19145" y="0"/>
                      <a:pt x="0" y="19145"/>
                      <a:pt x="0" y="42863"/>
                    </a:cubicBezTo>
                    <a:cubicBezTo>
                      <a:pt x="0" y="66580"/>
                      <a:pt x="19145" y="85725"/>
                      <a:pt x="42863" y="85725"/>
                    </a:cubicBezTo>
                    <a:close/>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59" name="Freeform: Shape 57">
                <a:extLst>
                  <a:ext uri="{FF2B5EF4-FFF2-40B4-BE49-F238E27FC236}">
                    <a16:creationId xmlns:a16="http://schemas.microsoft.com/office/drawing/2014/main" id="{05ABE628-3DEC-A6A8-EBDC-377F4504C2B8}"/>
                  </a:ext>
                </a:extLst>
              </p:cNvPr>
              <p:cNvSpPr/>
              <p:nvPr/>
            </p:nvSpPr>
            <p:spPr>
              <a:xfrm>
                <a:off x="5986462" y="3376612"/>
                <a:ext cx="161925" cy="161925"/>
              </a:xfrm>
              <a:custGeom>
                <a:avLst/>
                <a:gdLst>
                  <a:gd name="connsiteX0" fmla="*/ 80963 w 161925"/>
                  <a:gd name="connsiteY0" fmla="*/ 161925 h 161925"/>
                  <a:gd name="connsiteX1" fmla="*/ 161925 w 161925"/>
                  <a:gd name="connsiteY1" fmla="*/ 80963 h 161925"/>
                  <a:gd name="connsiteX2" fmla="*/ 80963 w 161925"/>
                  <a:gd name="connsiteY2" fmla="*/ 0 h 161925"/>
                  <a:gd name="connsiteX3" fmla="*/ 0 w 161925"/>
                  <a:gd name="connsiteY3" fmla="*/ 80963 h 161925"/>
                  <a:gd name="connsiteX4" fmla="*/ 80963 w 161925"/>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80963" y="161925"/>
                    </a:moveTo>
                    <a:cubicBezTo>
                      <a:pt x="125635" y="161925"/>
                      <a:pt x="161925" y="125635"/>
                      <a:pt x="161925" y="80963"/>
                    </a:cubicBezTo>
                    <a:cubicBezTo>
                      <a:pt x="161925" y="36290"/>
                      <a:pt x="125635" y="0"/>
                      <a:pt x="80963" y="0"/>
                    </a:cubicBezTo>
                    <a:cubicBezTo>
                      <a:pt x="36290" y="0"/>
                      <a:pt x="0" y="36290"/>
                      <a:pt x="0" y="80963"/>
                    </a:cubicBezTo>
                    <a:cubicBezTo>
                      <a:pt x="0" y="125635"/>
                      <a:pt x="36290" y="161925"/>
                      <a:pt x="80963" y="161925"/>
                    </a:cubicBezTo>
                    <a:close/>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60" name="Freeform: Shape 58">
                <a:extLst>
                  <a:ext uri="{FF2B5EF4-FFF2-40B4-BE49-F238E27FC236}">
                    <a16:creationId xmlns:a16="http://schemas.microsoft.com/office/drawing/2014/main" id="{60BB7133-31E6-EF00-F8A7-3D20704D59DE}"/>
                  </a:ext>
                </a:extLst>
              </p:cNvPr>
              <p:cNvSpPr/>
              <p:nvPr/>
            </p:nvSpPr>
            <p:spPr>
              <a:xfrm>
                <a:off x="5986462" y="3514820"/>
                <a:ext cx="23717" cy="23717"/>
              </a:xfrm>
              <a:custGeom>
                <a:avLst/>
                <a:gdLst>
                  <a:gd name="connsiteX0" fmla="*/ 0 w 23717"/>
                  <a:gd name="connsiteY0" fmla="*/ 23717 h 23717"/>
                  <a:gd name="connsiteX1" fmla="*/ 23717 w 23717"/>
                  <a:gd name="connsiteY1" fmla="*/ 0 h 23717"/>
                </a:gdLst>
                <a:ahLst/>
                <a:cxnLst>
                  <a:cxn ang="0">
                    <a:pos x="connsiteX0" y="connsiteY0"/>
                  </a:cxn>
                  <a:cxn ang="0">
                    <a:pos x="connsiteX1" y="connsiteY1"/>
                  </a:cxn>
                </a:cxnLst>
                <a:rect l="l" t="t" r="r" b="b"/>
                <a:pathLst>
                  <a:path w="23717" h="23717">
                    <a:moveTo>
                      <a:pt x="0" y="23717"/>
                    </a:moveTo>
                    <a:lnTo>
                      <a:pt x="23717" y="0"/>
                    </a:lnTo>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61" name="Freeform: Shape 59">
                <a:extLst>
                  <a:ext uri="{FF2B5EF4-FFF2-40B4-BE49-F238E27FC236}">
                    <a16:creationId xmlns:a16="http://schemas.microsoft.com/office/drawing/2014/main" id="{185DA175-291C-336B-8E71-020FA8270A15}"/>
                  </a:ext>
                </a:extLst>
              </p:cNvPr>
              <p:cNvSpPr/>
              <p:nvPr/>
            </p:nvSpPr>
            <p:spPr>
              <a:xfrm>
                <a:off x="6124670" y="3514820"/>
                <a:ext cx="23717" cy="23717"/>
              </a:xfrm>
              <a:custGeom>
                <a:avLst/>
                <a:gdLst>
                  <a:gd name="connsiteX0" fmla="*/ 0 w 23717"/>
                  <a:gd name="connsiteY0" fmla="*/ 0 h 23717"/>
                  <a:gd name="connsiteX1" fmla="*/ 23717 w 23717"/>
                  <a:gd name="connsiteY1" fmla="*/ 23717 h 23717"/>
                </a:gdLst>
                <a:ahLst/>
                <a:cxnLst>
                  <a:cxn ang="0">
                    <a:pos x="connsiteX0" y="connsiteY0"/>
                  </a:cxn>
                  <a:cxn ang="0">
                    <a:pos x="connsiteX1" y="connsiteY1"/>
                  </a:cxn>
                </a:cxnLst>
                <a:rect l="l" t="t" r="r" b="b"/>
                <a:pathLst>
                  <a:path w="23717" h="23717">
                    <a:moveTo>
                      <a:pt x="0" y="0"/>
                    </a:moveTo>
                    <a:lnTo>
                      <a:pt x="23717" y="23717"/>
                    </a:lnTo>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62" name="Freeform: Shape 60">
                <a:extLst>
                  <a:ext uri="{FF2B5EF4-FFF2-40B4-BE49-F238E27FC236}">
                    <a16:creationId xmlns:a16="http://schemas.microsoft.com/office/drawing/2014/main" id="{9E06302B-0686-1028-0CB2-0F71A64BB80E}"/>
                  </a:ext>
                </a:extLst>
              </p:cNvPr>
              <p:cNvSpPr/>
              <p:nvPr/>
            </p:nvSpPr>
            <p:spPr>
              <a:xfrm>
                <a:off x="6134766" y="3319462"/>
                <a:ext cx="70675" cy="70675"/>
              </a:xfrm>
              <a:custGeom>
                <a:avLst/>
                <a:gdLst>
                  <a:gd name="connsiteX0" fmla="*/ 3334 w 70675"/>
                  <a:gd name="connsiteY0" fmla="*/ 67342 h 70675"/>
                  <a:gd name="connsiteX1" fmla="*/ 0 w 70675"/>
                  <a:gd name="connsiteY1" fmla="*/ 30290 h 70675"/>
                  <a:gd name="connsiteX2" fmla="*/ 30290 w 70675"/>
                  <a:gd name="connsiteY2" fmla="*/ 0 h 70675"/>
                  <a:gd name="connsiteX3" fmla="*/ 40386 w 70675"/>
                  <a:gd name="connsiteY3" fmla="*/ 30290 h 70675"/>
                  <a:gd name="connsiteX4" fmla="*/ 70676 w 70675"/>
                  <a:gd name="connsiteY4" fmla="*/ 40386 h 70675"/>
                  <a:gd name="connsiteX5" fmla="*/ 40386 w 70675"/>
                  <a:gd name="connsiteY5" fmla="*/ 70676 h 70675"/>
                  <a:gd name="connsiteX6" fmla="*/ 3334 w 70675"/>
                  <a:gd name="connsiteY6" fmla="*/ 67342 h 70675"/>
                  <a:gd name="connsiteX7" fmla="*/ 3334 w 70675"/>
                  <a:gd name="connsiteY7" fmla="*/ 67342 h 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75" h="70675">
                    <a:moveTo>
                      <a:pt x="3334" y="67342"/>
                    </a:moveTo>
                    <a:lnTo>
                      <a:pt x="0" y="30290"/>
                    </a:lnTo>
                    <a:lnTo>
                      <a:pt x="30290" y="0"/>
                    </a:lnTo>
                    <a:lnTo>
                      <a:pt x="40386" y="30290"/>
                    </a:lnTo>
                    <a:lnTo>
                      <a:pt x="70676" y="40386"/>
                    </a:lnTo>
                    <a:lnTo>
                      <a:pt x="40386" y="70676"/>
                    </a:lnTo>
                    <a:lnTo>
                      <a:pt x="3334" y="67342"/>
                    </a:lnTo>
                    <a:lnTo>
                      <a:pt x="3334" y="67342"/>
                    </a:lnTo>
                    <a:close/>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sp>
            <p:nvSpPr>
              <p:cNvPr id="63" name="Freeform: Shape 61">
                <a:extLst>
                  <a:ext uri="{FF2B5EF4-FFF2-40B4-BE49-F238E27FC236}">
                    <a16:creationId xmlns:a16="http://schemas.microsoft.com/office/drawing/2014/main" id="{F94955EE-D3CC-63ED-2D69-1FD5B7697B96}"/>
                  </a:ext>
                </a:extLst>
              </p:cNvPr>
              <p:cNvSpPr/>
              <p:nvPr/>
            </p:nvSpPr>
            <p:spPr>
              <a:xfrm>
                <a:off x="6067425" y="3362325"/>
                <a:ext cx="95250" cy="95250"/>
              </a:xfrm>
              <a:custGeom>
                <a:avLst/>
                <a:gdLst>
                  <a:gd name="connsiteX0" fmla="*/ 95250 w 95250"/>
                  <a:gd name="connsiteY0" fmla="*/ 0 h 95250"/>
                  <a:gd name="connsiteX1" fmla="*/ 0 w 95250"/>
                  <a:gd name="connsiteY1" fmla="*/ 95250 h 95250"/>
                </a:gdLst>
                <a:ahLst/>
                <a:cxnLst>
                  <a:cxn ang="0">
                    <a:pos x="connsiteX0" y="connsiteY0"/>
                  </a:cxn>
                  <a:cxn ang="0">
                    <a:pos x="connsiteX1" y="connsiteY1"/>
                  </a:cxn>
                </a:cxnLst>
                <a:rect l="l" t="t" r="r" b="b"/>
                <a:pathLst>
                  <a:path w="95250" h="95250">
                    <a:moveTo>
                      <a:pt x="95250" y="0"/>
                    </a:moveTo>
                    <a:lnTo>
                      <a:pt x="0" y="95250"/>
                    </a:lnTo>
                  </a:path>
                </a:pathLst>
              </a:custGeom>
              <a:noFill/>
              <a:ln w="127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rial"/>
                  <a:ea typeface="+mn-ea"/>
                  <a:cs typeface="+mn-cs"/>
                </a:endParaRPr>
              </a:p>
            </p:txBody>
          </p:sp>
        </p:grpSp>
      </p:grpSp>
    </p:spTree>
    <p:extLst>
      <p:ext uri="{BB962C8B-B14F-4D97-AF65-F5344CB8AC3E}">
        <p14:creationId xmlns:p14="http://schemas.microsoft.com/office/powerpoint/2010/main" val="374780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50"/>
                                        <p:tgtEl>
                                          <p:spTgt spid="50"/>
                                        </p:tgtEl>
                                      </p:cBhvr>
                                    </p:animEffect>
                                  </p:childTnLst>
                                </p:cTn>
                              </p:par>
                              <p:par>
                                <p:cTn id="8" presetID="42" presetClass="path" presetSubtype="0" decel="100000" fill="hold" nodeType="withEffect">
                                  <p:stCondLst>
                                    <p:cond delay="0"/>
                                  </p:stCondLst>
                                  <p:childTnLst>
                                    <p:animMotion origin="layout" path="M -8.33333E-7 0.03889 L -8.33333E-7 1.48148E-6 " pathEditMode="relative" rAng="0" ptsTypes="AA">
                                      <p:cBhvr>
                                        <p:cTn id="9" dur="500" fill="hold"/>
                                        <p:tgtEl>
                                          <p:spTgt spid="5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C94C-F18E-1AA7-AD83-4970E6A99D0D}"/>
              </a:ext>
            </a:extLst>
          </p:cNvPr>
          <p:cNvSpPr>
            <a:spLocks noGrp="1"/>
          </p:cNvSpPr>
          <p:nvPr>
            <p:ph type="title"/>
          </p:nvPr>
        </p:nvSpPr>
        <p:spPr/>
        <p:txBody>
          <a:bodyPr/>
          <a:lstStyle/>
          <a:p>
            <a:r>
              <a:rPr lang="en-US"/>
              <a:t>Managed IAM Services – operating model</a:t>
            </a:r>
          </a:p>
        </p:txBody>
      </p:sp>
      <p:sp>
        <p:nvSpPr>
          <p:cNvPr id="3" name="TextBox 2">
            <a:extLst>
              <a:ext uri="{FF2B5EF4-FFF2-40B4-BE49-F238E27FC236}">
                <a16:creationId xmlns:a16="http://schemas.microsoft.com/office/drawing/2014/main" id="{5E13BBCE-06EA-4098-C771-EBBCAD6F456F}"/>
              </a:ext>
            </a:extLst>
          </p:cNvPr>
          <p:cNvSpPr txBox="1"/>
          <p:nvPr/>
        </p:nvSpPr>
        <p:spPr>
          <a:xfrm rot="5400000">
            <a:off x="1513642" y="3957235"/>
            <a:ext cx="766900" cy="907717"/>
          </a:xfrm>
          <a:prstGeom prst="rect">
            <a:avLst/>
          </a:prstGeom>
          <a:solidFill>
            <a:srgbClr val="470A68"/>
          </a:solidFill>
          <a:ln w="6350">
            <a:solidFill>
              <a:srgbClr val="470A68"/>
            </a:solidFill>
          </a:ln>
        </p:spPr>
        <p:txBody>
          <a:bodyPr vert="vert270" wrap="square" lIns="0" tIns="0" rIns="108000" bIns="0" rtlCol="0" anchor="b">
            <a:noAutofit/>
          </a:bodyPr>
          <a:lstStyle/>
          <a:p>
            <a:pPr marL="0" marR="0" lvl="0" indent="0" algn="ctr" defTabSz="6743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KPMG delivery resources</a:t>
            </a:r>
            <a:endParaRPr kumimoji="0" lang="en-US" sz="1200" b="0" i="0" u="none" strike="noStrike" kern="0" cap="none" spc="0" normalizeH="0" baseline="0" noProof="0">
              <a:ln>
                <a:noFill/>
              </a:ln>
              <a:solidFill>
                <a:prstClr val="white"/>
              </a:solidFill>
              <a:effectLst/>
              <a:uLnTx/>
              <a:uFillTx/>
              <a:latin typeface="Arial"/>
              <a:ea typeface="+mn-ea"/>
              <a:cs typeface="+mn-cs"/>
            </a:endParaRPr>
          </a:p>
        </p:txBody>
      </p:sp>
      <p:sp>
        <p:nvSpPr>
          <p:cNvPr id="66" name="Text Box 11">
            <a:extLst>
              <a:ext uri="{FF2B5EF4-FFF2-40B4-BE49-F238E27FC236}">
                <a16:creationId xmlns:a16="http://schemas.microsoft.com/office/drawing/2014/main" id="{A60A2B8F-EE60-2017-84CF-27579AA3B2B6}"/>
              </a:ext>
            </a:extLst>
          </p:cNvPr>
          <p:cNvSpPr txBox="1">
            <a:spLocks noChangeArrowheads="1"/>
          </p:cNvSpPr>
          <p:nvPr/>
        </p:nvSpPr>
        <p:spPr bwMode="gray">
          <a:xfrm>
            <a:off x="6096000" y="1167387"/>
            <a:ext cx="4492959" cy="269655"/>
          </a:xfrm>
          <a:prstGeom prst="rect">
            <a:avLst/>
          </a:prstGeom>
          <a:solidFill>
            <a:schemeClr val="tx2"/>
          </a:solidFill>
          <a:ln w="12700">
            <a:solidFill>
              <a:srgbClr val="00338D"/>
            </a:solidFill>
            <a:miter lim="800000"/>
            <a:headEnd type="none" w="sm" len="sm"/>
            <a:tailEnd type="none" w="sm" len="sm"/>
          </a:ln>
          <a:effectLst/>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KPMG Delivery</a:t>
            </a:r>
          </a:p>
        </p:txBody>
      </p:sp>
      <p:sp>
        <p:nvSpPr>
          <p:cNvPr id="67" name="Text Box 10">
            <a:extLst>
              <a:ext uri="{FF2B5EF4-FFF2-40B4-BE49-F238E27FC236}">
                <a16:creationId xmlns:a16="http://schemas.microsoft.com/office/drawing/2014/main" id="{F29DB702-230D-28ED-455A-524548201711}"/>
              </a:ext>
            </a:extLst>
          </p:cNvPr>
          <p:cNvSpPr txBox="1">
            <a:spLocks noChangeArrowheads="1"/>
          </p:cNvSpPr>
          <p:nvPr/>
        </p:nvSpPr>
        <p:spPr bwMode="gray">
          <a:xfrm>
            <a:off x="1300359" y="1158676"/>
            <a:ext cx="2795711" cy="296817"/>
          </a:xfrm>
          <a:prstGeom prst="rect">
            <a:avLst/>
          </a:prstGeom>
          <a:solidFill>
            <a:schemeClr val="tx2"/>
          </a:solidFill>
          <a:ln w="9525">
            <a:solidFill>
              <a:srgbClr val="00338D"/>
            </a:solidFill>
            <a:miter lim="800000"/>
            <a:headEnd/>
            <a:tailEnd/>
          </a:ln>
          <a:effectLst/>
        </p:spPr>
        <p:txBody>
          <a:bodyPr wrap="none" anchor="ctr"/>
          <a:lstStyle>
            <a:defPPr>
              <a:defRPr lang="en-US"/>
            </a:defPPr>
            <a:lvl1pPr algn="ctr" eaLnBrk="0" hangingPunct="0">
              <a:defRPr sz="1200">
                <a:latin typeface="HelveticaNeueLT Pro 55 Roman" pitchFamily="34" charset="0"/>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mn-ea"/>
                <a:cs typeface="+mn-cs"/>
              </a:rPr>
              <a:t>Client</a:t>
            </a:r>
          </a:p>
        </p:txBody>
      </p:sp>
      <p:sp>
        <p:nvSpPr>
          <p:cNvPr id="69" name="TextBox 68">
            <a:extLst>
              <a:ext uri="{FF2B5EF4-FFF2-40B4-BE49-F238E27FC236}">
                <a16:creationId xmlns:a16="http://schemas.microsoft.com/office/drawing/2014/main" id="{5763E0EA-E29B-DDAF-D5EA-D3A7229E1F53}"/>
              </a:ext>
            </a:extLst>
          </p:cNvPr>
          <p:cNvSpPr txBox="1"/>
          <p:nvPr/>
        </p:nvSpPr>
        <p:spPr>
          <a:xfrm>
            <a:off x="4620022" y="4029279"/>
            <a:ext cx="1946812" cy="766901"/>
          </a:xfrm>
          <a:prstGeom prst="rect">
            <a:avLst/>
          </a:prstGeom>
          <a:noFill/>
          <a:ln>
            <a:solidFill>
              <a:srgbClr val="470A68"/>
            </a:solidFill>
          </a:ln>
        </p:spPr>
        <p:txBody>
          <a:bodyPr wrap="square" lIns="0" tIns="0" rIns="0" bIns="0" rtlCol="0" anchor="b">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Arial"/>
                <a:ea typeface="+mn-ea"/>
                <a:cs typeface="+mn-cs"/>
              </a:rPr>
              <a:t>KPMG onshore technical lead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Arial"/>
              <a:ea typeface="+mn-ea"/>
              <a:cs typeface="+mn-cs"/>
            </a:endParaRPr>
          </a:p>
        </p:txBody>
      </p:sp>
      <p:sp>
        <p:nvSpPr>
          <p:cNvPr id="73" name="TextBox 72">
            <a:extLst>
              <a:ext uri="{FF2B5EF4-FFF2-40B4-BE49-F238E27FC236}">
                <a16:creationId xmlns:a16="http://schemas.microsoft.com/office/drawing/2014/main" id="{76B4F74E-5CDA-DDA5-A90D-73C59BC20B2E}"/>
              </a:ext>
            </a:extLst>
          </p:cNvPr>
          <p:cNvSpPr txBox="1"/>
          <p:nvPr/>
        </p:nvSpPr>
        <p:spPr>
          <a:xfrm>
            <a:off x="2469878" y="4027642"/>
            <a:ext cx="2102122" cy="766901"/>
          </a:xfrm>
          <a:prstGeom prst="rect">
            <a:avLst/>
          </a:prstGeom>
          <a:noFill/>
          <a:ln>
            <a:solidFill>
              <a:srgbClr val="470A68"/>
            </a:solidFill>
          </a:ln>
        </p:spPr>
        <p:txBody>
          <a:bodyPr wrap="square" lIns="0" tIns="0" rIns="0" bIns="0" rtlCol="0" anchor="b">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Arial"/>
                <a:ea typeface="+mn-ea"/>
                <a:cs typeface="+mn-cs"/>
              </a:rPr>
              <a:t>KPMG Client Success Manager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Arial"/>
              <a:ea typeface="+mn-ea"/>
              <a:cs typeface="+mn-cs"/>
            </a:endParaRPr>
          </a:p>
        </p:txBody>
      </p:sp>
      <p:sp>
        <p:nvSpPr>
          <p:cNvPr id="85" name="TextBox 84">
            <a:extLst>
              <a:ext uri="{FF2B5EF4-FFF2-40B4-BE49-F238E27FC236}">
                <a16:creationId xmlns:a16="http://schemas.microsoft.com/office/drawing/2014/main" id="{6F987C64-7B31-D255-84F3-0B22FA776F23}"/>
              </a:ext>
            </a:extLst>
          </p:cNvPr>
          <p:cNvSpPr txBox="1"/>
          <p:nvPr/>
        </p:nvSpPr>
        <p:spPr>
          <a:xfrm>
            <a:off x="8612777" y="4027642"/>
            <a:ext cx="1861686" cy="766901"/>
          </a:xfrm>
          <a:prstGeom prst="rect">
            <a:avLst/>
          </a:prstGeom>
          <a:noFill/>
          <a:ln>
            <a:solidFill>
              <a:srgbClr val="470A68"/>
            </a:solidFill>
          </a:ln>
        </p:spPr>
        <p:txBody>
          <a:bodyPr wrap="square" lIns="0" tIns="0" rIns="0" bIns="0" rtlCol="0" anchor="b">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Arial"/>
                <a:ea typeface="+mn-ea"/>
                <a:cs typeface="+mn-cs"/>
              </a:rPr>
              <a:t>KPMG support specialists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a:ea typeface="+mn-ea"/>
                <a:cs typeface="+mn-cs"/>
              </a:rPr>
              <a:t>(offshore)</a:t>
            </a:r>
          </a:p>
        </p:txBody>
      </p:sp>
      <p:grpSp>
        <p:nvGrpSpPr>
          <p:cNvPr id="87" name="Group 86">
            <a:extLst>
              <a:ext uri="{FF2B5EF4-FFF2-40B4-BE49-F238E27FC236}">
                <a16:creationId xmlns:a16="http://schemas.microsoft.com/office/drawing/2014/main" id="{22F29B83-8F48-1263-81BF-1072C6EEB348}"/>
              </a:ext>
            </a:extLst>
          </p:cNvPr>
          <p:cNvGrpSpPr/>
          <p:nvPr/>
        </p:nvGrpSpPr>
        <p:grpSpPr>
          <a:xfrm>
            <a:off x="1300358" y="1569313"/>
            <a:ext cx="2795711" cy="1908976"/>
            <a:chOff x="1136261" y="1851997"/>
            <a:chExt cx="2572140" cy="1881803"/>
          </a:xfrm>
          <a:solidFill>
            <a:schemeClr val="accent1"/>
          </a:solidFill>
        </p:grpSpPr>
        <p:sp>
          <p:nvSpPr>
            <p:cNvPr id="88" name="Rectangle 87">
              <a:extLst>
                <a:ext uri="{FF2B5EF4-FFF2-40B4-BE49-F238E27FC236}">
                  <a16:creationId xmlns:a16="http://schemas.microsoft.com/office/drawing/2014/main" id="{829279D8-A49D-DC63-45F2-E13BFF994CCB}"/>
                </a:ext>
              </a:extLst>
            </p:cNvPr>
            <p:cNvSpPr>
              <a:spLocks noChangeArrowheads="1"/>
            </p:cNvSpPr>
            <p:nvPr/>
          </p:nvSpPr>
          <p:spPr bwMode="gray">
            <a:xfrm>
              <a:off x="1136261" y="1851997"/>
              <a:ext cx="2572140" cy="578469"/>
            </a:xfrm>
            <a:prstGeom prst="rect">
              <a:avLst/>
            </a:prstGeom>
            <a:grpFill/>
            <a:ln w="25400">
              <a:noFill/>
              <a:miter lim="800000"/>
              <a:headEnd/>
              <a:tailEnd/>
            </a:ln>
            <a:effectLst/>
          </p:spPr>
          <p:txBody>
            <a:bodyPr wrap="none" anchor="ct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Platform Oversight</a:t>
              </a:r>
            </a:p>
          </p:txBody>
        </p:sp>
        <p:sp>
          <p:nvSpPr>
            <p:cNvPr id="89" name="Rectangle 88">
              <a:extLst>
                <a:ext uri="{FF2B5EF4-FFF2-40B4-BE49-F238E27FC236}">
                  <a16:creationId xmlns:a16="http://schemas.microsoft.com/office/drawing/2014/main" id="{008E3FC5-9E34-66E9-C1B2-CA37E755F65D}"/>
                </a:ext>
              </a:extLst>
            </p:cNvPr>
            <p:cNvSpPr>
              <a:spLocks noChangeArrowheads="1"/>
            </p:cNvSpPr>
            <p:nvPr/>
          </p:nvSpPr>
          <p:spPr bwMode="gray">
            <a:xfrm>
              <a:off x="1136261" y="2503665"/>
              <a:ext cx="2572140" cy="578469"/>
            </a:xfrm>
            <a:prstGeom prst="rect">
              <a:avLst/>
            </a:prstGeom>
            <a:grpFill/>
            <a:ln w="25400">
              <a:noFill/>
              <a:miter lim="800000"/>
              <a:headEnd/>
              <a:tailEnd/>
            </a:ln>
            <a:effectLst/>
          </p:spPr>
          <p:txBody>
            <a:bodyPr wrap="none" anchor="ct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Technology Management</a:t>
              </a:r>
            </a:p>
          </p:txBody>
        </p:sp>
        <p:sp>
          <p:nvSpPr>
            <p:cNvPr id="90" name="Rectangle 89">
              <a:extLst>
                <a:ext uri="{FF2B5EF4-FFF2-40B4-BE49-F238E27FC236}">
                  <a16:creationId xmlns:a16="http://schemas.microsoft.com/office/drawing/2014/main" id="{8A01213D-A16B-BF36-32EE-273F43E3B966}"/>
                </a:ext>
              </a:extLst>
            </p:cNvPr>
            <p:cNvSpPr>
              <a:spLocks noChangeArrowheads="1"/>
            </p:cNvSpPr>
            <p:nvPr/>
          </p:nvSpPr>
          <p:spPr bwMode="gray">
            <a:xfrm>
              <a:off x="1136261" y="3155331"/>
              <a:ext cx="2572140" cy="578469"/>
            </a:xfrm>
            <a:prstGeom prst="rect">
              <a:avLst/>
            </a:prstGeom>
            <a:grpFill/>
            <a:ln w="25400">
              <a:noFill/>
              <a:miter lim="800000"/>
              <a:headEnd/>
              <a:tailEnd/>
            </a:ln>
            <a:effectLst/>
          </p:spPr>
          <p:txBody>
            <a:bodyPr wrap="none" anchor="ct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Application Governance</a:t>
              </a:r>
            </a:p>
          </p:txBody>
        </p:sp>
      </p:grpSp>
      <p:sp>
        <p:nvSpPr>
          <p:cNvPr id="92" name="Freeform: Shape 41">
            <a:extLst>
              <a:ext uri="{FF2B5EF4-FFF2-40B4-BE49-F238E27FC236}">
                <a16:creationId xmlns:a16="http://schemas.microsoft.com/office/drawing/2014/main" id="{B886A94E-ABE7-6837-FB30-41A2061050AE}"/>
              </a:ext>
            </a:extLst>
          </p:cNvPr>
          <p:cNvSpPr/>
          <p:nvPr/>
        </p:nvSpPr>
        <p:spPr>
          <a:xfrm>
            <a:off x="1300358" y="3593542"/>
            <a:ext cx="9288601" cy="291305"/>
          </a:xfrm>
          <a:prstGeom prst="rect">
            <a:avLst/>
          </a:prstGeom>
          <a:solidFill>
            <a:schemeClr val="tx1">
              <a:lumMod val="50000"/>
              <a:lumOff val="50000"/>
            </a:schemeClr>
          </a:solidFill>
          <a:ln w="12700" cap="flat" cmpd="sng" algn="ctr">
            <a:noFill/>
            <a:prstDash val="solid"/>
            <a:miter lim="800000"/>
          </a:ln>
          <a:effectLst/>
        </p:spPr>
        <p:txBody>
          <a:bodyPr wrap="square" lIns="54610" tIns="54610" rIns="54610" bIns="5461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ServiceNow ticketing | Jira | IAM Platform Monitoring </a:t>
            </a:r>
          </a:p>
        </p:txBody>
      </p:sp>
      <p:grpSp>
        <p:nvGrpSpPr>
          <p:cNvPr id="94" name="Group 93">
            <a:extLst>
              <a:ext uri="{FF2B5EF4-FFF2-40B4-BE49-F238E27FC236}">
                <a16:creationId xmlns:a16="http://schemas.microsoft.com/office/drawing/2014/main" id="{2DBF2550-65C6-3449-9B21-D46F9C16CA71}"/>
              </a:ext>
            </a:extLst>
          </p:cNvPr>
          <p:cNvGrpSpPr/>
          <p:nvPr/>
        </p:nvGrpSpPr>
        <p:grpSpPr>
          <a:xfrm>
            <a:off x="6096000" y="1538445"/>
            <a:ext cx="3454734" cy="1890313"/>
            <a:chOff x="5794041" y="1709895"/>
            <a:chExt cx="3454734" cy="1890313"/>
          </a:xfrm>
          <a:solidFill>
            <a:schemeClr val="accent4"/>
          </a:solidFill>
        </p:grpSpPr>
        <p:grpSp>
          <p:nvGrpSpPr>
            <p:cNvPr id="95" name="Group 94">
              <a:extLst>
                <a:ext uri="{FF2B5EF4-FFF2-40B4-BE49-F238E27FC236}">
                  <a16:creationId xmlns:a16="http://schemas.microsoft.com/office/drawing/2014/main" id="{00BDC038-CD92-33E1-3664-7363FFD61143}"/>
                </a:ext>
              </a:extLst>
            </p:cNvPr>
            <p:cNvGrpSpPr/>
            <p:nvPr/>
          </p:nvGrpSpPr>
          <p:grpSpPr>
            <a:xfrm>
              <a:off x="5794041" y="1709895"/>
              <a:ext cx="3454734" cy="1401059"/>
              <a:chOff x="5347478" y="1775392"/>
              <a:chExt cx="3454734" cy="1401059"/>
            </a:xfrm>
            <a:grpFill/>
          </p:grpSpPr>
          <p:sp>
            <p:nvSpPr>
              <p:cNvPr id="97" name="Rectangle 96">
                <a:extLst>
                  <a:ext uri="{FF2B5EF4-FFF2-40B4-BE49-F238E27FC236}">
                    <a16:creationId xmlns:a16="http://schemas.microsoft.com/office/drawing/2014/main" id="{0ED96913-E208-C522-C117-F0EBB8E3EAFF}"/>
                  </a:ext>
                </a:extLst>
              </p:cNvPr>
              <p:cNvSpPr>
                <a:spLocks noChangeArrowheads="1"/>
              </p:cNvSpPr>
              <p:nvPr/>
            </p:nvSpPr>
            <p:spPr bwMode="gray">
              <a:xfrm>
                <a:off x="5359651" y="1775392"/>
                <a:ext cx="3442561" cy="394597"/>
              </a:xfrm>
              <a:prstGeom prst="rect">
                <a:avLst/>
              </a:prstGeom>
              <a:grpFill/>
              <a:ln w="17526">
                <a:noFill/>
                <a:miter lim="800000"/>
                <a:headEnd/>
                <a:tailEnd/>
              </a:ln>
              <a:effectLst/>
            </p:spPr>
            <p:txBody>
              <a:bodyPr anchor="ctr">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Service delivery coordination</a:t>
                </a:r>
              </a:p>
            </p:txBody>
          </p:sp>
          <p:sp>
            <p:nvSpPr>
              <p:cNvPr id="98" name="Rectangle 15">
                <a:extLst>
                  <a:ext uri="{FF2B5EF4-FFF2-40B4-BE49-F238E27FC236}">
                    <a16:creationId xmlns:a16="http://schemas.microsoft.com/office/drawing/2014/main" id="{8951943F-269E-452B-EB16-D7E30514D49B}"/>
                  </a:ext>
                </a:extLst>
              </p:cNvPr>
              <p:cNvSpPr>
                <a:spLocks noChangeArrowheads="1"/>
              </p:cNvSpPr>
              <p:nvPr/>
            </p:nvSpPr>
            <p:spPr bwMode="gray">
              <a:xfrm>
                <a:off x="5359651" y="2306287"/>
                <a:ext cx="3442561" cy="394598"/>
              </a:xfrm>
              <a:prstGeom prst="rect">
                <a:avLst/>
              </a:prstGeom>
              <a:grpFill/>
              <a:ln w="9525">
                <a:noFill/>
                <a:miter lim="800000"/>
                <a:headEnd/>
                <a:tailEnd/>
              </a:ln>
              <a:effectLst/>
            </p:spPr>
            <p:txBody>
              <a:bodyPr lIns="38185" tIns="19093" rIns="38185" bIns="19093" anchor="ctr" anchorCtr="1">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Solution </a:t>
                </a:r>
                <a:r>
                  <a:rPr lang="en-US" sz="1200" b="1" kern="0">
                    <a:solidFill>
                      <a:prstClr val="white"/>
                    </a:solidFill>
                    <a:latin typeface="Arial"/>
                  </a:rPr>
                  <a:t>enhancement</a:t>
                </a:r>
                <a:r>
                  <a:rPr kumimoji="0" lang="en-US" sz="1200" b="1" i="0" u="none" strike="noStrike" kern="0" cap="none" spc="0" normalizeH="0" baseline="0" noProof="0">
                    <a:ln>
                      <a:noFill/>
                    </a:ln>
                    <a:solidFill>
                      <a:prstClr val="white"/>
                    </a:solidFill>
                    <a:effectLst/>
                    <a:uLnTx/>
                    <a:uFillTx/>
                    <a:latin typeface="Arial"/>
                    <a:ea typeface="+mn-ea"/>
                    <a:cs typeface="+mn-cs"/>
                  </a:rPr>
                  <a:t> and </a:t>
                </a:r>
                <a:br>
                  <a:rPr kumimoji="0" lang="en-US" sz="1200" b="1" i="0" u="none" strike="noStrike" kern="0" cap="none" spc="0" normalizeH="0" baseline="0" noProof="0">
                    <a:ln>
                      <a:noFill/>
                    </a:ln>
                    <a:solidFill>
                      <a:prstClr val="white"/>
                    </a:solidFill>
                    <a:effectLst/>
                    <a:uLnTx/>
                    <a:uFillTx/>
                    <a:latin typeface="Arial"/>
                    <a:ea typeface="+mn-ea"/>
                    <a:cs typeface="+mn-cs"/>
                  </a:rPr>
                </a:br>
                <a:r>
                  <a:rPr kumimoji="0" lang="en-US" sz="1200" b="1" i="0" u="none" strike="noStrike" kern="0" cap="none" spc="0" normalizeH="0" baseline="0" noProof="0">
                    <a:ln>
                      <a:noFill/>
                    </a:ln>
                    <a:solidFill>
                      <a:prstClr val="white"/>
                    </a:solidFill>
                    <a:effectLst/>
                    <a:uLnTx/>
                    <a:uFillTx/>
                    <a:latin typeface="Arial"/>
                    <a:ea typeface="+mn-ea"/>
                    <a:cs typeface="+mn-cs"/>
                  </a:rPr>
                  <a:t>support</a:t>
                </a:r>
              </a:p>
            </p:txBody>
          </p:sp>
          <p:sp>
            <p:nvSpPr>
              <p:cNvPr id="99" name="Rectangle 16">
                <a:extLst>
                  <a:ext uri="{FF2B5EF4-FFF2-40B4-BE49-F238E27FC236}">
                    <a16:creationId xmlns:a16="http://schemas.microsoft.com/office/drawing/2014/main" id="{766A0B27-00AE-ECE1-6BED-4C9ED46AA5A5}"/>
                  </a:ext>
                </a:extLst>
              </p:cNvPr>
              <p:cNvSpPr>
                <a:spLocks noChangeArrowheads="1"/>
              </p:cNvSpPr>
              <p:nvPr/>
            </p:nvSpPr>
            <p:spPr bwMode="gray">
              <a:xfrm>
                <a:off x="5347478" y="2783259"/>
                <a:ext cx="3442561" cy="393192"/>
              </a:xfrm>
              <a:prstGeom prst="rect">
                <a:avLst/>
              </a:prstGeom>
              <a:grpFill/>
              <a:ln w="9525">
                <a:noFill/>
                <a:miter lim="800000"/>
                <a:headEnd/>
                <a:tailEnd/>
              </a:ln>
              <a:effectLst/>
            </p:spPr>
            <p:txBody>
              <a:bodyPr lIns="38185" tIns="19093" rIns="38185" bIns="19093" anchor="ctr" anchorCtr="1">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a:ea typeface="+mn-ea"/>
                    <a:cs typeface="+mn-cs"/>
                  </a:rPr>
                  <a:t>Day-to-day management of IAM technical and business operations</a:t>
                </a:r>
              </a:p>
            </p:txBody>
          </p:sp>
        </p:grpSp>
        <p:sp>
          <p:nvSpPr>
            <p:cNvPr id="96" name="Rectangle 16">
              <a:extLst>
                <a:ext uri="{FF2B5EF4-FFF2-40B4-BE49-F238E27FC236}">
                  <a16:creationId xmlns:a16="http://schemas.microsoft.com/office/drawing/2014/main" id="{FD529026-E8C7-9679-B3D1-B4BF394CF4A6}"/>
                </a:ext>
              </a:extLst>
            </p:cNvPr>
            <p:cNvSpPr>
              <a:spLocks noChangeArrowheads="1"/>
            </p:cNvSpPr>
            <p:nvPr/>
          </p:nvSpPr>
          <p:spPr bwMode="gray">
            <a:xfrm>
              <a:off x="5806214" y="3207016"/>
              <a:ext cx="3442561" cy="393192"/>
            </a:xfrm>
            <a:prstGeom prst="rect">
              <a:avLst/>
            </a:prstGeom>
            <a:grpFill/>
            <a:ln w="9525">
              <a:noFill/>
              <a:miter lim="800000"/>
              <a:headEnd/>
              <a:tailEnd/>
            </a:ln>
            <a:effectLst/>
          </p:spPr>
          <p:txBody>
            <a:bodyPr lIns="38185" tIns="19093" rIns="38185" bIns="19093" anchor="ctr" anchorCtr="1">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Application onboarding &amp; Integration</a:t>
              </a:r>
            </a:p>
          </p:txBody>
        </p:sp>
      </p:grpSp>
      <p:sp>
        <p:nvSpPr>
          <p:cNvPr id="100" name="Rectangle 16">
            <a:extLst>
              <a:ext uri="{FF2B5EF4-FFF2-40B4-BE49-F238E27FC236}">
                <a16:creationId xmlns:a16="http://schemas.microsoft.com/office/drawing/2014/main" id="{402EE8B0-0D6C-35D7-4947-42AD2F4BE61D}"/>
              </a:ext>
            </a:extLst>
          </p:cNvPr>
          <p:cNvSpPr>
            <a:spLocks noChangeArrowheads="1"/>
          </p:cNvSpPr>
          <p:nvPr/>
        </p:nvSpPr>
        <p:spPr bwMode="gray">
          <a:xfrm rot="5400000">
            <a:off x="9140286" y="1996082"/>
            <a:ext cx="1955930" cy="941416"/>
          </a:xfrm>
          <a:prstGeom prst="rect">
            <a:avLst/>
          </a:prstGeom>
          <a:solidFill>
            <a:schemeClr val="accent3"/>
          </a:solidFill>
          <a:ln w="9525">
            <a:noFill/>
            <a:miter lim="800000"/>
            <a:headEnd/>
            <a:tailEnd/>
          </a:ln>
          <a:effectLst/>
        </p:spPr>
        <p:txBody>
          <a:bodyPr vert="vert270" lIns="38185" tIns="19093" rIns="38185" bIns="19093" anchor="ctr" anchorCtr="1">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KPMG Governance &amp; Reporting</a:t>
            </a:r>
          </a:p>
        </p:txBody>
      </p:sp>
      <p:sp>
        <p:nvSpPr>
          <p:cNvPr id="101" name="Rectangle 100">
            <a:extLst>
              <a:ext uri="{FF2B5EF4-FFF2-40B4-BE49-F238E27FC236}">
                <a16:creationId xmlns:a16="http://schemas.microsoft.com/office/drawing/2014/main" id="{156FF68A-018D-6317-AC87-145AD3223465}"/>
              </a:ext>
            </a:extLst>
          </p:cNvPr>
          <p:cNvSpPr/>
          <p:nvPr/>
        </p:nvSpPr>
        <p:spPr>
          <a:xfrm>
            <a:off x="1330068" y="3941816"/>
            <a:ext cx="9288602" cy="1040110"/>
          </a:xfrm>
          <a:prstGeom prst="rect">
            <a:avLst/>
          </a:prstGeom>
          <a:noFill/>
          <a:ln w="19050" cap="flat" cmpd="sng" algn="ctr">
            <a:solidFill>
              <a:srgbClr val="470A68"/>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err="1">
              <a:ln>
                <a:noFill/>
              </a:ln>
              <a:solidFill>
                <a:prstClr val="white"/>
              </a:solidFill>
              <a:effectLst/>
              <a:uLnTx/>
              <a:uFillTx/>
              <a:latin typeface="Arial"/>
              <a:ea typeface="+mn-ea"/>
              <a:cs typeface="+mn-cs"/>
            </a:endParaRPr>
          </a:p>
        </p:txBody>
      </p:sp>
      <p:sp>
        <p:nvSpPr>
          <p:cNvPr id="102" name="Flowchart: Manual Operation 42">
            <a:extLst>
              <a:ext uri="{FF2B5EF4-FFF2-40B4-BE49-F238E27FC236}">
                <a16:creationId xmlns:a16="http://schemas.microsoft.com/office/drawing/2014/main" id="{C7F86398-4BFF-72FC-A150-9442039EDBBF}"/>
              </a:ext>
            </a:extLst>
          </p:cNvPr>
          <p:cNvSpPr/>
          <p:nvPr/>
        </p:nvSpPr>
        <p:spPr>
          <a:xfrm>
            <a:off x="1330068" y="5120076"/>
            <a:ext cx="9288602" cy="926556"/>
          </a:xfrm>
          <a:prstGeom prst="flowChartManualOperation">
            <a:avLst/>
          </a:prstGeom>
          <a:solidFill>
            <a:schemeClr val="accent5"/>
          </a:solidFill>
          <a:ln w="12700" cap="flat" cmpd="sng" algn="ctr">
            <a:no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err="1">
              <a:ln>
                <a:noFill/>
              </a:ln>
              <a:solidFill>
                <a:prstClr val="white"/>
              </a:solidFill>
              <a:effectLst/>
              <a:uLnTx/>
              <a:uFillTx/>
              <a:latin typeface="Arial"/>
              <a:ea typeface="+mn-ea"/>
              <a:cs typeface="+mn-cs"/>
            </a:endParaRPr>
          </a:p>
        </p:txBody>
      </p:sp>
      <p:sp>
        <p:nvSpPr>
          <p:cNvPr id="103" name="TextBox 102">
            <a:extLst>
              <a:ext uri="{FF2B5EF4-FFF2-40B4-BE49-F238E27FC236}">
                <a16:creationId xmlns:a16="http://schemas.microsoft.com/office/drawing/2014/main" id="{110FB39F-7040-0D75-545F-EDFA334DEA88}"/>
              </a:ext>
            </a:extLst>
          </p:cNvPr>
          <p:cNvSpPr txBox="1"/>
          <p:nvPr/>
        </p:nvSpPr>
        <p:spPr>
          <a:xfrm>
            <a:off x="3730165" y="5210530"/>
            <a:ext cx="4099356" cy="946839"/>
          </a:xfrm>
          <a:prstGeom prst="rect">
            <a:avLst/>
          </a:prstGeom>
          <a:noFill/>
        </p:spPr>
        <p:txBody>
          <a:bodyPr wrap="squar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Service Delivery &amp; Quality Standards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Key Performance Indicator Monitoring</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a:ln>
                  <a:noFill/>
                </a:ln>
                <a:solidFill>
                  <a:prstClr val="white"/>
                </a:solidFill>
                <a:effectLst/>
                <a:uLnTx/>
                <a:uFillTx/>
                <a:latin typeface="Arial"/>
                <a:ea typeface="+mn-ea"/>
                <a:cs typeface="+mn-cs"/>
              </a:rPr>
              <a:t>Service Management Reporting</a:t>
            </a:r>
            <a:endParaRPr kumimoji="0" lang="en-US" sz="1500" b="1" i="0" u="none" strike="noStrike" kern="0" cap="none" spc="0" normalizeH="0" baseline="0" noProof="0">
              <a:ln>
                <a:noFill/>
              </a:ln>
              <a:solidFill>
                <a:srgbClr val="000000"/>
              </a:solidFill>
              <a:effectLst/>
              <a:uLnTx/>
              <a:uFillTx/>
              <a:latin typeface="Arial"/>
              <a:ea typeface="+mn-ea"/>
              <a:cs typeface="+mn-cs"/>
            </a:endParaRPr>
          </a:p>
        </p:txBody>
      </p:sp>
      <p:sp>
        <p:nvSpPr>
          <p:cNvPr id="104" name="TextBox 103">
            <a:extLst>
              <a:ext uri="{FF2B5EF4-FFF2-40B4-BE49-F238E27FC236}">
                <a16:creationId xmlns:a16="http://schemas.microsoft.com/office/drawing/2014/main" id="{249A8B49-0C41-3B7C-69FD-D04BFB40F10F}"/>
              </a:ext>
            </a:extLst>
          </p:cNvPr>
          <p:cNvSpPr txBox="1"/>
          <p:nvPr/>
        </p:nvSpPr>
        <p:spPr>
          <a:xfrm>
            <a:off x="4357716" y="2182543"/>
            <a:ext cx="1536794" cy="552547"/>
          </a:xfrm>
          <a:prstGeom prst="leftRightArrow">
            <a:avLst>
              <a:gd name="adj1" fmla="val 73806"/>
              <a:gd name="adj2" fmla="val 35933"/>
            </a:avLst>
          </a:prstGeom>
          <a:solidFill>
            <a:srgbClr val="00C0AE"/>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u="none" strike="noStrike" kern="0" cap="none" spc="0" normalizeH="0" baseline="0" noProof="0">
                <a:ln>
                  <a:noFill/>
                </a:ln>
                <a:solidFill>
                  <a:prstClr val="white"/>
                </a:solidFill>
                <a:effectLst/>
                <a:uLnTx/>
                <a:uFillTx/>
                <a:latin typeface="Arial"/>
                <a:ea typeface="+mn-ea"/>
                <a:cs typeface="+mn-cs"/>
              </a:rPr>
              <a:t>Technical Operations</a:t>
            </a:r>
          </a:p>
        </p:txBody>
      </p:sp>
      <p:sp>
        <p:nvSpPr>
          <p:cNvPr id="105" name="TextBox 104">
            <a:extLst>
              <a:ext uri="{FF2B5EF4-FFF2-40B4-BE49-F238E27FC236}">
                <a16:creationId xmlns:a16="http://schemas.microsoft.com/office/drawing/2014/main" id="{67B36759-8365-9A8F-DEB0-325046F3B5C5}"/>
              </a:ext>
            </a:extLst>
          </p:cNvPr>
          <p:cNvSpPr txBox="1"/>
          <p:nvPr/>
        </p:nvSpPr>
        <p:spPr>
          <a:xfrm>
            <a:off x="4357716" y="1563254"/>
            <a:ext cx="1536794" cy="522926"/>
          </a:xfrm>
          <a:prstGeom prst="leftRightArrow">
            <a:avLst>
              <a:gd name="adj1" fmla="val 73806"/>
              <a:gd name="adj2" fmla="val 35933"/>
            </a:avLst>
          </a:prstGeom>
          <a:solidFill>
            <a:srgbClr val="00C0AE"/>
          </a:solidFill>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u="none" strike="noStrike" kern="0" cap="none" spc="0" normalizeH="0" baseline="0" noProof="0">
                <a:ln>
                  <a:noFill/>
                </a:ln>
                <a:solidFill>
                  <a:prstClr val="white"/>
                </a:solidFill>
                <a:effectLst/>
                <a:uLnTx/>
                <a:uFillTx/>
                <a:latin typeface="Arial"/>
                <a:ea typeface="+mn-ea"/>
                <a:cs typeface="+mn-cs"/>
              </a:rPr>
              <a:t>Business Operations</a:t>
            </a:r>
          </a:p>
        </p:txBody>
      </p:sp>
      <p:sp>
        <p:nvSpPr>
          <p:cNvPr id="106" name="TextBox 105">
            <a:extLst>
              <a:ext uri="{FF2B5EF4-FFF2-40B4-BE49-F238E27FC236}">
                <a16:creationId xmlns:a16="http://schemas.microsoft.com/office/drawing/2014/main" id="{3DFEE059-D4E3-AB7A-42D0-FE93CFC704C8}"/>
              </a:ext>
            </a:extLst>
          </p:cNvPr>
          <p:cNvSpPr txBox="1"/>
          <p:nvPr/>
        </p:nvSpPr>
        <p:spPr>
          <a:xfrm>
            <a:off x="4333723" y="2817482"/>
            <a:ext cx="1536794" cy="522927"/>
          </a:xfrm>
          <a:prstGeom prst="leftRightArrow">
            <a:avLst>
              <a:gd name="adj1" fmla="val 73806"/>
              <a:gd name="adj2" fmla="val 35933"/>
            </a:avLst>
          </a:prstGeom>
          <a:solidFill>
            <a:srgbClr val="00C0AE"/>
          </a:solidFill>
        </p:spPr>
        <p:txBody>
          <a:bodyPr wrap="non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u="none" strike="noStrike" kern="0" cap="none" spc="0" normalizeH="0" baseline="0" noProof="0">
                <a:ln>
                  <a:noFill/>
                </a:ln>
                <a:solidFill>
                  <a:prstClr val="white"/>
                </a:solidFill>
                <a:effectLst/>
                <a:uLnTx/>
                <a:uFillTx/>
                <a:latin typeface="Arial"/>
                <a:ea typeface="+mn-ea"/>
                <a:cs typeface="+mn-cs"/>
              </a:rPr>
              <a:t>Enhancements</a:t>
            </a:r>
          </a:p>
        </p:txBody>
      </p:sp>
      <p:sp>
        <p:nvSpPr>
          <p:cNvPr id="108" name="TextBox 107">
            <a:extLst>
              <a:ext uri="{FF2B5EF4-FFF2-40B4-BE49-F238E27FC236}">
                <a16:creationId xmlns:a16="http://schemas.microsoft.com/office/drawing/2014/main" id="{643CEF1B-4964-EF09-77D5-08985A083905}"/>
              </a:ext>
            </a:extLst>
          </p:cNvPr>
          <p:cNvSpPr txBox="1"/>
          <p:nvPr/>
        </p:nvSpPr>
        <p:spPr>
          <a:xfrm>
            <a:off x="6612122" y="4024190"/>
            <a:ext cx="1946812" cy="766901"/>
          </a:xfrm>
          <a:prstGeom prst="rect">
            <a:avLst/>
          </a:prstGeom>
          <a:noFill/>
          <a:ln>
            <a:solidFill>
              <a:srgbClr val="470A68"/>
            </a:solidFill>
          </a:ln>
        </p:spPr>
        <p:txBody>
          <a:bodyPr wrap="square" lIns="0" tIns="0" rIns="0" bIns="0" rtlCol="0" anchor="b">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Arial"/>
                <a:ea typeface="+mn-ea"/>
                <a:cs typeface="+mn-cs"/>
              </a:rPr>
              <a:t>KPMG offshore delivery lead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Arial"/>
              <a:ea typeface="+mn-ea"/>
              <a:cs typeface="+mn-cs"/>
            </a:endParaRPr>
          </a:p>
        </p:txBody>
      </p:sp>
      <p:pic>
        <p:nvPicPr>
          <p:cNvPr id="111" name="Graphic 110">
            <a:extLst>
              <a:ext uri="{FF2B5EF4-FFF2-40B4-BE49-F238E27FC236}">
                <a16:creationId xmlns:a16="http://schemas.microsoft.com/office/drawing/2014/main" id="{D45B4929-C6FD-9BDB-9E21-D40A166892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3018" y="4068547"/>
            <a:ext cx="355265" cy="355265"/>
          </a:xfrm>
          <a:prstGeom prst="rect">
            <a:avLst/>
          </a:prstGeom>
        </p:spPr>
      </p:pic>
      <p:grpSp>
        <p:nvGrpSpPr>
          <p:cNvPr id="112" name="Graphic 3">
            <a:extLst>
              <a:ext uri="{FF2B5EF4-FFF2-40B4-BE49-F238E27FC236}">
                <a16:creationId xmlns:a16="http://schemas.microsoft.com/office/drawing/2014/main" id="{4C72E542-0C12-A6A1-2B7A-B8525FABCE51}"/>
              </a:ext>
            </a:extLst>
          </p:cNvPr>
          <p:cNvGrpSpPr/>
          <p:nvPr/>
        </p:nvGrpSpPr>
        <p:grpSpPr>
          <a:xfrm>
            <a:off x="3350564" y="4109289"/>
            <a:ext cx="340749" cy="318893"/>
            <a:chOff x="1008974" y="1364611"/>
            <a:chExt cx="340749" cy="318893"/>
          </a:xfrm>
          <a:noFill/>
        </p:grpSpPr>
        <p:sp>
          <p:nvSpPr>
            <p:cNvPr id="113" name="Freeform: Shape 6">
              <a:extLst>
                <a:ext uri="{FF2B5EF4-FFF2-40B4-BE49-F238E27FC236}">
                  <a16:creationId xmlns:a16="http://schemas.microsoft.com/office/drawing/2014/main" id="{86136D3D-2738-6EA3-8023-DD0DED172189}"/>
                </a:ext>
              </a:extLst>
            </p:cNvPr>
            <p:cNvSpPr/>
            <p:nvPr/>
          </p:nvSpPr>
          <p:spPr>
            <a:xfrm>
              <a:off x="1096242" y="1519391"/>
              <a:ext cx="172513" cy="164113"/>
            </a:xfrm>
            <a:custGeom>
              <a:avLst/>
              <a:gdLst>
                <a:gd name="connsiteX0" fmla="*/ 86257 w 172513"/>
                <a:gd name="connsiteY0" fmla="*/ 0 h 164113"/>
                <a:gd name="connsiteX1" fmla="*/ 110835 w 172513"/>
                <a:gd name="connsiteY1" fmla="*/ 58723 h 164113"/>
                <a:gd name="connsiteX2" fmla="*/ 172514 w 172513"/>
                <a:gd name="connsiteY2" fmla="*/ 62690 h 164113"/>
                <a:gd name="connsiteX3" fmla="*/ 126002 w 172513"/>
                <a:gd name="connsiteY3" fmla="*/ 105390 h 164113"/>
                <a:gd name="connsiteX4" fmla="*/ 139535 w 172513"/>
                <a:gd name="connsiteY4" fmla="*/ 164113 h 164113"/>
                <a:gd name="connsiteX5" fmla="*/ 86257 w 172513"/>
                <a:gd name="connsiteY5" fmla="*/ 134324 h 164113"/>
                <a:gd name="connsiteX6" fmla="*/ 32900 w 172513"/>
                <a:gd name="connsiteY6" fmla="*/ 164113 h 164113"/>
                <a:gd name="connsiteX7" fmla="*/ 46512 w 172513"/>
                <a:gd name="connsiteY7" fmla="*/ 105390 h 164113"/>
                <a:gd name="connsiteX8" fmla="*/ 0 w 172513"/>
                <a:gd name="connsiteY8" fmla="*/ 62690 h 164113"/>
                <a:gd name="connsiteX9" fmla="*/ 61679 w 172513"/>
                <a:gd name="connsiteY9" fmla="*/ 58723 h 164113"/>
                <a:gd name="connsiteX10" fmla="*/ 86257 w 172513"/>
                <a:gd name="connsiteY10" fmla="*/ 0 h 16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13" h="164113">
                  <a:moveTo>
                    <a:pt x="86257" y="0"/>
                  </a:moveTo>
                  <a:lnTo>
                    <a:pt x="110835" y="58723"/>
                  </a:lnTo>
                  <a:lnTo>
                    <a:pt x="172514" y="62690"/>
                  </a:lnTo>
                  <a:lnTo>
                    <a:pt x="126002" y="105390"/>
                  </a:lnTo>
                  <a:lnTo>
                    <a:pt x="139535" y="164113"/>
                  </a:lnTo>
                  <a:lnTo>
                    <a:pt x="86257" y="134324"/>
                  </a:lnTo>
                  <a:lnTo>
                    <a:pt x="32900" y="164113"/>
                  </a:lnTo>
                  <a:lnTo>
                    <a:pt x="46512" y="105390"/>
                  </a:lnTo>
                  <a:lnTo>
                    <a:pt x="0" y="62690"/>
                  </a:lnTo>
                  <a:lnTo>
                    <a:pt x="61679" y="58723"/>
                  </a:lnTo>
                  <a:lnTo>
                    <a:pt x="86257" y="0"/>
                  </a:lnTo>
                  <a:close/>
                </a:path>
              </a:pathLst>
            </a:custGeom>
            <a:noFill/>
            <a:ln w="12700" cap="flat">
              <a:solidFill>
                <a:srgbClr val="470A68"/>
              </a:solidFill>
              <a:prstDash val="solid"/>
              <a:round/>
            </a:ln>
          </p:spPr>
          <p:txBody>
            <a:bodyPr rtlCol="0" anchor="ctr"/>
            <a:lstStyle/>
            <a:p>
              <a:endParaRPr lang="en-US"/>
            </a:p>
          </p:txBody>
        </p:sp>
        <p:sp>
          <p:nvSpPr>
            <p:cNvPr id="114" name="Freeform: Shape 7">
              <a:extLst>
                <a:ext uri="{FF2B5EF4-FFF2-40B4-BE49-F238E27FC236}">
                  <a16:creationId xmlns:a16="http://schemas.microsoft.com/office/drawing/2014/main" id="{14D3F02D-F610-DE3B-C85B-1BBF18103BF2}"/>
                </a:ext>
              </a:extLst>
            </p:cNvPr>
            <p:cNvSpPr/>
            <p:nvPr/>
          </p:nvSpPr>
          <p:spPr>
            <a:xfrm>
              <a:off x="1237644" y="1501502"/>
              <a:ext cx="112079" cy="135801"/>
            </a:xfrm>
            <a:custGeom>
              <a:avLst/>
              <a:gdLst>
                <a:gd name="connsiteX0" fmla="*/ 0 w 112079"/>
                <a:gd name="connsiteY0" fmla="*/ 49934 h 135801"/>
                <a:gd name="connsiteX1" fmla="*/ 20378 w 112079"/>
                <a:gd name="connsiteY1" fmla="*/ 48612 h 135801"/>
                <a:gd name="connsiteX2" fmla="*/ 40678 w 112079"/>
                <a:gd name="connsiteY2" fmla="*/ 0 h 135801"/>
                <a:gd name="connsiteX3" fmla="*/ 60979 w 112079"/>
                <a:gd name="connsiteY3" fmla="*/ 48612 h 135801"/>
                <a:gd name="connsiteX4" fmla="*/ 112079 w 112079"/>
                <a:gd name="connsiteY4" fmla="*/ 51878 h 135801"/>
                <a:gd name="connsiteX5" fmla="*/ 73579 w 112079"/>
                <a:gd name="connsiteY5" fmla="*/ 87190 h 135801"/>
                <a:gd name="connsiteX6" fmla="*/ 84779 w 112079"/>
                <a:gd name="connsiteY6" fmla="*/ 135802 h 135801"/>
                <a:gd name="connsiteX7" fmla="*/ 40678 w 112079"/>
                <a:gd name="connsiteY7" fmla="*/ 111068 h 135801"/>
                <a:gd name="connsiteX8" fmla="*/ 16022 w 112079"/>
                <a:gd name="connsiteY8" fmla="*/ 124913 h 13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79" h="135801">
                  <a:moveTo>
                    <a:pt x="0" y="49934"/>
                  </a:moveTo>
                  <a:lnTo>
                    <a:pt x="20378" y="48612"/>
                  </a:lnTo>
                  <a:lnTo>
                    <a:pt x="40678" y="0"/>
                  </a:lnTo>
                  <a:lnTo>
                    <a:pt x="60979" y="48612"/>
                  </a:lnTo>
                  <a:lnTo>
                    <a:pt x="112079" y="51878"/>
                  </a:lnTo>
                  <a:lnTo>
                    <a:pt x="73579" y="87190"/>
                  </a:lnTo>
                  <a:lnTo>
                    <a:pt x="84779" y="135802"/>
                  </a:lnTo>
                  <a:lnTo>
                    <a:pt x="40678" y="111068"/>
                  </a:lnTo>
                  <a:lnTo>
                    <a:pt x="16022" y="124913"/>
                  </a:lnTo>
                </a:path>
              </a:pathLst>
            </a:custGeom>
            <a:noFill/>
            <a:ln w="12700" cap="flat">
              <a:solidFill>
                <a:srgbClr val="470A68"/>
              </a:solidFill>
              <a:prstDash val="solid"/>
              <a:round/>
            </a:ln>
          </p:spPr>
          <p:txBody>
            <a:bodyPr rtlCol="0" anchor="ctr"/>
            <a:lstStyle/>
            <a:p>
              <a:endParaRPr lang="en-US"/>
            </a:p>
          </p:txBody>
        </p:sp>
        <p:sp>
          <p:nvSpPr>
            <p:cNvPr id="115" name="Freeform: Shape 8">
              <a:extLst>
                <a:ext uri="{FF2B5EF4-FFF2-40B4-BE49-F238E27FC236}">
                  <a16:creationId xmlns:a16="http://schemas.microsoft.com/office/drawing/2014/main" id="{88ECCE8B-F54F-F40A-0F84-578BB1E1F13A}"/>
                </a:ext>
              </a:extLst>
            </p:cNvPr>
            <p:cNvSpPr/>
            <p:nvPr/>
          </p:nvSpPr>
          <p:spPr>
            <a:xfrm>
              <a:off x="1008974" y="1501502"/>
              <a:ext cx="112001" cy="135801"/>
            </a:xfrm>
            <a:custGeom>
              <a:avLst/>
              <a:gdLst>
                <a:gd name="connsiteX0" fmla="*/ 112002 w 112001"/>
                <a:gd name="connsiteY0" fmla="*/ 49934 h 135801"/>
                <a:gd name="connsiteX1" fmla="*/ 91623 w 112001"/>
                <a:gd name="connsiteY1" fmla="*/ 48612 h 135801"/>
                <a:gd name="connsiteX2" fmla="*/ 71323 w 112001"/>
                <a:gd name="connsiteY2" fmla="*/ 0 h 135801"/>
                <a:gd name="connsiteX3" fmla="*/ 51023 w 112001"/>
                <a:gd name="connsiteY3" fmla="*/ 48612 h 135801"/>
                <a:gd name="connsiteX4" fmla="*/ 0 w 112001"/>
                <a:gd name="connsiteY4" fmla="*/ 51878 h 135801"/>
                <a:gd name="connsiteX5" fmla="*/ 38501 w 112001"/>
                <a:gd name="connsiteY5" fmla="*/ 87190 h 135801"/>
                <a:gd name="connsiteX6" fmla="*/ 27223 w 112001"/>
                <a:gd name="connsiteY6" fmla="*/ 135802 h 135801"/>
                <a:gd name="connsiteX7" fmla="*/ 71323 w 112001"/>
                <a:gd name="connsiteY7" fmla="*/ 111068 h 135801"/>
                <a:gd name="connsiteX8" fmla="*/ 95979 w 112001"/>
                <a:gd name="connsiteY8" fmla="*/ 124913 h 13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01" h="135801">
                  <a:moveTo>
                    <a:pt x="112002" y="49934"/>
                  </a:moveTo>
                  <a:lnTo>
                    <a:pt x="91623" y="48612"/>
                  </a:lnTo>
                  <a:lnTo>
                    <a:pt x="71323" y="0"/>
                  </a:lnTo>
                  <a:lnTo>
                    <a:pt x="51023" y="48612"/>
                  </a:lnTo>
                  <a:lnTo>
                    <a:pt x="0" y="51878"/>
                  </a:lnTo>
                  <a:lnTo>
                    <a:pt x="38501" y="87190"/>
                  </a:lnTo>
                  <a:lnTo>
                    <a:pt x="27223" y="135802"/>
                  </a:lnTo>
                  <a:lnTo>
                    <a:pt x="71323" y="111068"/>
                  </a:lnTo>
                  <a:lnTo>
                    <a:pt x="95979" y="124913"/>
                  </a:lnTo>
                </a:path>
              </a:pathLst>
            </a:custGeom>
            <a:noFill/>
            <a:ln w="12700" cap="flat">
              <a:solidFill>
                <a:srgbClr val="470A68"/>
              </a:solidFill>
              <a:prstDash val="solid"/>
              <a:round/>
            </a:ln>
          </p:spPr>
          <p:txBody>
            <a:bodyPr rtlCol="0" anchor="ctr"/>
            <a:lstStyle/>
            <a:p>
              <a:endParaRPr lang="en-US"/>
            </a:p>
          </p:txBody>
        </p:sp>
        <p:sp>
          <p:nvSpPr>
            <p:cNvPr id="116" name="Freeform: Shape 9">
              <a:extLst>
                <a:ext uri="{FF2B5EF4-FFF2-40B4-BE49-F238E27FC236}">
                  <a16:creationId xmlns:a16="http://schemas.microsoft.com/office/drawing/2014/main" id="{49C04E07-AAA0-D515-D8AC-3547FC661448}"/>
                </a:ext>
              </a:extLst>
            </p:cNvPr>
            <p:cNvSpPr/>
            <p:nvPr/>
          </p:nvSpPr>
          <p:spPr>
            <a:xfrm>
              <a:off x="1127587" y="1457946"/>
              <a:ext cx="108890" cy="70000"/>
            </a:xfrm>
            <a:custGeom>
              <a:avLst/>
              <a:gdLst>
                <a:gd name="connsiteX0" fmla="*/ 108890 w 108890"/>
                <a:gd name="connsiteY0" fmla="*/ 70001 h 70000"/>
                <a:gd name="connsiteX1" fmla="*/ 108890 w 108890"/>
                <a:gd name="connsiteY1" fmla="*/ 27223 h 70000"/>
                <a:gd name="connsiteX2" fmla="*/ 54445 w 108890"/>
                <a:gd name="connsiteY2" fmla="*/ 0 h 70000"/>
                <a:gd name="connsiteX3" fmla="*/ 0 w 108890"/>
                <a:gd name="connsiteY3" fmla="*/ 27223 h 70000"/>
                <a:gd name="connsiteX4" fmla="*/ 0 w 108890"/>
                <a:gd name="connsiteY4" fmla="*/ 70001 h 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90" h="70000">
                  <a:moveTo>
                    <a:pt x="108890" y="70001"/>
                  </a:moveTo>
                  <a:lnTo>
                    <a:pt x="108890" y="27223"/>
                  </a:lnTo>
                  <a:cubicBezTo>
                    <a:pt x="108890" y="15400"/>
                    <a:pt x="78946" y="0"/>
                    <a:pt x="54445" y="0"/>
                  </a:cubicBezTo>
                  <a:cubicBezTo>
                    <a:pt x="29945" y="0"/>
                    <a:pt x="0" y="15400"/>
                    <a:pt x="0" y="27223"/>
                  </a:cubicBezTo>
                  <a:lnTo>
                    <a:pt x="0" y="70001"/>
                  </a:lnTo>
                </a:path>
              </a:pathLst>
            </a:custGeom>
            <a:noFill/>
            <a:ln w="12700" cap="flat">
              <a:solidFill>
                <a:srgbClr val="470A68"/>
              </a:solidFill>
              <a:prstDash val="solid"/>
              <a:miter/>
            </a:ln>
          </p:spPr>
          <p:txBody>
            <a:bodyPr rtlCol="0" anchor="ctr"/>
            <a:lstStyle/>
            <a:p>
              <a:endParaRPr lang="en-US"/>
            </a:p>
          </p:txBody>
        </p:sp>
        <p:sp>
          <p:nvSpPr>
            <p:cNvPr id="117" name="Freeform: Shape 10">
              <a:extLst>
                <a:ext uri="{FF2B5EF4-FFF2-40B4-BE49-F238E27FC236}">
                  <a16:creationId xmlns:a16="http://schemas.microsoft.com/office/drawing/2014/main" id="{5359BB44-7DF9-4836-24FA-36A9CA06AF89}"/>
                </a:ext>
              </a:extLst>
            </p:cNvPr>
            <p:cNvSpPr/>
            <p:nvPr/>
          </p:nvSpPr>
          <p:spPr>
            <a:xfrm>
              <a:off x="1150920" y="1364611"/>
              <a:ext cx="62223" cy="70000"/>
            </a:xfrm>
            <a:custGeom>
              <a:avLst/>
              <a:gdLst>
                <a:gd name="connsiteX0" fmla="*/ 31112 w 62223"/>
                <a:gd name="connsiteY0" fmla="*/ 0 h 70000"/>
                <a:gd name="connsiteX1" fmla="*/ 0 w 62223"/>
                <a:gd name="connsiteY1" fmla="*/ 25200 h 70000"/>
                <a:gd name="connsiteX2" fmla="*/ 0 w 62223"/>
                <a:gd name="connsiteY2" fmla="*/ 44801 h 70000"/>
                <a:gd name="connsiteX3" fmla="*/ 31112 w 62223"/>
                <a:gd name="connsiteY3" fmla="*/ 70001 h 70000"/>
                <a:gd name="connsiteX4" fmla="*/ 62223 w 62223"/>
                <a:gd name="connsiteY4" fmla="*/ 44801 h 70000"/>
                <a:gd name="connsiteX5" fmla="*/ 62223 w 62223"/>
                <a:gd name="connsiteY5" fmla="*/ 25200 h 70000"/>
                <a:gd name="connsiteX6" fmla="*/ 31112 w 62223"/>
                <a:gd name="connsiteY6" fmla="*/ 0 h 7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3" h="70000">
                  <a:moveTo>
                    <a:pt x="31112" y="0"/>
                  </a:moveTo>
                  <a:cubicBezTo>
                    <a:pt x="15011" y="0"/>
                    <a:pt x="0" y="11278"/>
                    <a:pt x="0" y="25200"/>
                  </a:cubicBezTo>
                  <a:lnTo>
                    <a:pt x="0" y="44801"/>
                  </a:lnTo>
                  <a:cubicBezTo>
                    <a:pt x="0" y="58723"/>
                    <a:pt x="15011" y="70001"/>
                    <a:pt x="31112" y="70001"/>
                  </a:cubicBezTo>
                  <a:cubicBezTo>
                    <a:pt x="47212" y="70001"/>
                    <a:pt x="62223" y="58723"/>
                    <a:pt x="62223" y="44801"/>
                  </a:cubicBezTo>
                  <a:lnTo>
                    <a:pt x="62223" y="25200"/>
                  </a:lnTo>
                  <a:cubicBezTo>
                    <a:pt x="62223" y="11278"/>
                    <a:pt x="47212" y="0"/>
                    <a:pt x="31112" y="0"/>
                  </a:cubicBezTo>
                  <a:close/>
                </a:path>
              </a:pathLst>
            </a:custGeom>
            <a:noFill/>
            <a:ln w="12700" cap="flat">
              <a:solidFill>
                <a:srgbClr val="470A68"/>
              </a:solidFill>
              <a:prstDash val="solid"/>
              <a:miter/>
            </a:ln>
          </p:spPr>
          <p:txBody>
            <a:bodyPr rtlCol="0" anchor="ctr"/>
            <a:lstStyle/>
            <a:p>
              <a:endParaRPr lang="en-US"/>
            </a:p>
          </p:txBody>
        </p:sp>
      </p:grpSp>
      <p:pic>
        <p:nvPicPr>
          <p:cNvPr id="118" name="Graphic 117">
            <a:extLst>
              <a:ext uri="{FF2B5EF4-FFF2-40B4-BE49-F238E27FC236}">
                <a16:creationId xmlns:a16="http://schemas.microsoft.com/office/drawing/2014/main" id="{851096F4-3682-28CB-9CC0-6FD604CD9C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9736" y="4068547"/>
            <a:ext cx="355265" cy="355265"/>
          </a:xfrm>
          <a:prstGeom prst="rect">
            <a:avLst/>
          </a:prstGeom>
        </p:spPr>
      </p:pic>
      <p:pic>
        <p:nvPicPr>
          <p:cNvPr id="119" name="Graphic 118">
            <a:extLst>
              <a:ext uri="{FF2B5EF4-FFF2-40B4-BE49-F238E27FC236}">
                <a16:creationId xmlns:a16="http://schemas.microsoft.com/office/drawing/2014/main" id="{B9EA038B-8741-D3FC-2B65-82288F0E85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3007" y="4068547"/>
            <a:ext cx="355265" cy="355265"/>
          </a:xfrm>
          <a:prstGeom prst="rect">
            <a:avLst/>
          </a:prstGeom>
        </p:spPr>
      </p:pic>
    </p:spTree>
    <p:extLst>
      <p:ext uri="{BB962C8B-B14F-4D97-AF65-F5344CB8AC3E}">
        <p14:creationId xmlns:p14="http://schemas.microsoft.com/office/powerpoint/2010/main" val="2973890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custDataLst>
              <p:tags r:id="rId1"/>
            </p:custDataLst>
          </p:nvPr>
        </p:nvSpPr>
        <p:spPr>
          <a:xfrm>
            <a:off x="741301" y="4240696"/>
            <a:ext cx="5748399" cy="1854200"/>
          </a:xfrm>
        </p:spPr>
        <p:txBody>
          <a:bodyPr/>
          <a:lstStyle/>
          <a:p>
            <a:r>
              <a:rPr lang="en-US"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 </a:t>
            </a:r>
          </a:p>
          <a:p>
            <a:r>
              <a:rPr lang="en-US" dirty="0"/>
              <a:t>© 2024 KPMG LLP, a Delaware limited liability partnership and a member firm of the KPMG global organization of independent member firms affiliated with KPMG International Limited, a private English company limited by guarantee. All rights reserved. </a:t>
            </a:r>
          </a:p>
          <a:p>
            <a:r>
              <a:rPr lang="en-US" dirty="0"/>
              <a:t>The KPMG name and logo are trademarks used under license by the independent member firms of the KPMG global organization.</a:t>
            </a:r>
          </a:p>
        </p:txBody>
      </p:sp>
      <p:sp>
        <p:nvSpPr>
          <p:cNvPr id="3" name="Text Placeholder 2">
            <a:extLst>
              <a:ext uri="{FF2B5EF4-FFF2-40B4-BE49-F238E27FC236}">
                <a16:creationId xmlns:a16="http://schemas.microsoft.com/office/drawing/2014/main" id="{F6EEA471-6A52-47BC-8B3C-F5BB3B547B3B}"/>
              </a:ext>
            </a:extLst>
          </p:cNvPr>
          <p:cNvSpPr>
            <a:spLocks noGrp="1"/>
          </p:cNvSpPr>
          <p:nvPr>
            <p:ph type="body" sz="quarter" idx="14"/>
          </p:nvPr>
        </p:nvSpPr>
        <p:spPr>
          <a:xfrm>
            <a:off x="741301" y="3935061"/>
            <a:ext cx="3215651" cy="119064"/>
          </a:xfrm>
        </p:spPr>
        <p:txBody>
          <a:bodyPr/>
          <a:lstStyle/>
          <a:p>
            <a:r>
              <a:rPr lang="en-GB"/>
              <a:t>kpmg.com/</a:t>
            </a:r>
            <a:r>
              <a:rPr lang="en-GB" err="1"/>
              <a:t>socialmedia</a:t>
            </a:r>
            <a:endParaRPr lang="en-GB">
              <a:hlinkClick r:id="rId3"/>
            </a:endParaRPr>
          </a:p>
          <a:p>
            <a:endParaRPr lang="en-GB">
              <a:hlinkClick r:id="rId3"/>
            </a:endParaRPr>
          </a:p>
        </p:txBody>
      </p:sp>
      <p:sp>
        <p:nvSpPr>
          <p:cNvPr id="4" name="Text Placeholder 39">
            <a:extLst>
              <a:ext uri="{FF2B5EF4-FFF2-40B4-BE49-F238E27FC236}">
                <a16:creationId xmlns:a16="http://schemas.microsoft.com/office/drawing/2014/main" id="{90960A18-A1B2-4883-B353-C366E4041B44}"/>
              </a:ext>
            </a:extLst>
          </p:cNvPr>
          <p:cNvSpPr txBox="1">
            <a:spLocks/>
          </p:cNvSpPr>
          <p:nvPr/>
        </p:nvSpPr>
        <p:spPr>
          <a:xfrm>
            <a:off x="750889" y="2004088"/>
            <a:ext cx="4278312" cy="456710"/>
          </a:xfrm>
          <a:prstGeom prst="rect">
            <a:avLst/>
          </a:prstGeom>
        </p:spPr>
        <p:txBody>
          <a:bodyPr vert="horz"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spcBef>
                <a:spcPts val="0"/>
              </a:spcBef>
              <a:spcAft>
                <a:spcPts val="0"/>
              </a:spcAft>
            </a:pPr>
            <a:r>
              <a:rPr lang="en-US" sz="1100" kern="1200">
                <a:solidFill>
                  <a:schemeClr val="tx2"/>
                </a:solidFill>
                <a:effectLst/>
                <a:latin typeface="Arial" panose="020B0604020202020204" pitchFamily="34" charset="0"/>
                <a:ea typeface="Times New Roman" panose="02020603050405020304" pitchFamily="18" charset="0"/>
                <a:cs typeface="Cordia New"/>
              </a:rPr>
              <a:t>Some or all of the services described herein may not be permissible for KPMG audit clients and their affiliates or related entities.</a:t>
            </a:r>
            <a:endParaRPr lang="en-US" sz="110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104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 Widescreen [16:9] Feb 2022">
  <a:themeElements>
    <a:clrScheme name="Custom Option">
      <a:dk1>
        <a:srgbClr val="000000"/>
      </a:dk1>
      <a:lt1>
        <a:sysClr val="window" lastClr="FFFFFF"/>
      </a:lt1>
      <a:dk2>
        <a:srgbClr val="00338D"/>
      </a:dk2>
      <a:lt2>
        <a:srgbClr val="ACEAFF"/>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8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5" id="{6E0B65BE-6204-E140-9257-0131FB2EFCCC}" vid="{0A687AD3-432B-4D44-89D5-CEAD88DE39CF}"/>
    </a:ext>
  </a:extLst>
</a:theme>
</file>

<file path=ppt/theme/theme2.xml><?xml version="1.0" encoding="utf-8"?>
<a:theme xmlns:a="http://schemas.openxmlformats.org/drawingml/2006/main" name="1_KPMG Widescreen [16:9] Feb 2022">
  <a:themeElements>
    <a:clrScheme name="Custom 6">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2" id="{EC94DEF4-1B0F-401A-BD23-C66527C6735F}" vid="{4D5BB12D-8F1C-4AB1-9671-1359866E420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84d3622-5781-4b21-98e0-d650d7073441">
      <UserInfo>
        <DisplayName>Ahuja, Rajesh</DisplayName>
        <AccountId>33</AccountId>
        <AccountType/>
      </UserInfo>
      <UserInfo>
        <DisplayName>Chavda, Pravin</DisplayName>
        <AccountId>18</AccountId>
        <AccountType/>
      </UserInfo>
      <UserInfo>
        <DisplayName>Tandon, Jyoti</DisplayName>
        <AccountId>40</AccountId>
        <AccountType/>
      </UserInfo>
      <UserInfo>
        <DisplayName>Cervantes, Carlos</DisplayName>
        <AccountId>118</AccountId>
        <AccountType/>
      </UserInfo>
      <UserInfo>
        <DisplayName>Chowdhury, Roy</DisplayName>
        <AccountId>182</AccountId>
        <AccountType/>
      </UserInfo>
      <UserInfo>
        <DisplayName>Varghese, Loveen</DisplayName>
        <AccountId>69</AccountId>
        <AccountType/>
      </UserInfo>
      <UserInfo>
        <DisplayName>Murphy, Christopher</DisplayName>
        <AccountId>184</AccountId>
        <AccountType/>
      </UserInfo>
      <UserInfo>
        <DisplayName>Gupta, Maulika</DisplayName>
        <AccountId>102</AccountId>
        <AccountType/>
      </UserInfo>
      <UserInfo>
        <DisplayName>Gupta, Vineet</DisplayName>
        <AccountId>68</AccountId>
        <AccountType/>
      </UserInfo>
      <UserInfo>
        <DisplayName>Santopietro, Michael</DisplayName>
        <AccountId>215</AccountId>
        <AccountType/>
      </UserInfo>
    </SharedWithUsers>
    <TaxCatchAll xmlns="184d3622-5781-4b21-98e0-d650d7073441" xsi:nil="true"/>
    <lcf76f155ced4ddcb4097134ff3c332f xmlns="a8147053-b3d8-4f2c-a86b-34f790f8516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EF9FBABD1F594BAA011F3DF0C9FC42" ma:contentTypeVersion="14" ma:contentTypeDescription="Create a new document." ma:contentTypeScope="" ma:versionID="f830dc7a9b35f1821ff15c4a96296150">
  <xsd:schema xmlns:xsd="http://www.w3.org/2001/XMLSchema" xmlns:xs="http://www.w3.org/2001/XMLSchema" xmlns:p="http://schemas.microsoft.com/office/2006/metadata/properties" xmlns:ns2="a8147053-b3d8-4f2c-a86b-34f790f85160" xmlns:ns3="184d3622-5781-4b21-98e0-d650d7073441" targetNamespace="http://schemas.microsoft.com/office/2006/metadata/properties" ma:root="true" ma:fieldsID="eb23c295cb47a2f50464acec42413021" ns2:_="" ns3:_="">
    <xsd:import namespace="a8147053-b3d8-4f2c-a86b-34f790f85160"/>
    <xsd:import namespace="184d3622-5781-4b21-98e0-d650d707344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147053-b3d8-4f2c-a86b-34f790f851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84d3622-5781-4b21-98e0-d650d707344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22414058-cccd-4efe-9b3c-a4c13df09f7b}" ma:internalName="TaxCatchAll" ma:showField="CatchAllData" ma:web="184d3622-5781-4b21-98e0-d650d707344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0DF23A-CF64-442F-A6E3-17DFF0BBF73C}">
  <ds:schemaRefs>
    <ds:schemaRef ds:uri="184d3622-5781-4b21-98e0-d650d7073441"/>
    <ds:schemaRef ds:uri="a8147053-b3d8-4f2c-a86b-34f790f8516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29D45EF-50F0-44CD-B107-B96ED8E2C4E7}">
  <ds:schemaRefs>
    <ds:schemaRef ds:uri="184d3622-5781-4b21-98e0-d650d7073441"/>
    <ds:schemaRef ds:uri="a8147053-b3d8-4f2c-a86b-34f790f851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B9E9CAA-89AF-40C8-AA8D-806BF50F5B49}">
  <ds:schemaRefs>
    <ds:schemaRef ds:uri="http://schemas.microsoft.com/sharepoint/v3/contenttype/forms"/>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KPMG Widescreen [16:9] Feb 2022</Template>
  <TotalTime>2502</TotalTime>
  <Words>1474</Words>
  <Application>Microsoft Office PowerPoint</Application>
  <PresentationFormat>Widescreen</PresentationFormat>
  <Paragraphs>245</Paragraphs>
  <Slides>9</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Wingdings</vt:lpstr>
      <vt:lpstr>Arial</vt:lpstr>
      <vt:lpstr>UniversforKPMG</vt:lpstr>
      <vt:lpstr>Calibri</vt:lpstr>
      <vt:lpstr>KPMG Bold</vt:lpstr>
      <vt:lpstr>KPMG Widescreen [16:9] Feb 2022</vt:lpstr>
      <vt:lpstr>1_KPMG Widescreen [16:9] Feb 2022</vt:lpstr>
      <vt:lpstr>Eaton</vt:lpstr>
      <vt:lpstr>Our Understanding</vt:lpstr>
      <vt:lpstr>PowerPoint Presentation</vt:lpstr>
      <vt:lpstr>KPMG Managed IAM Services overview</vt:lpstr>
      <vt:lpstr>KPMG Managed IAM Services capabilities</vt:lpstr>
      <vt:lpstr>KPMG Managed IAM Services</vt:lpstr>
      <vt:lpstr>Managed IAM Services – governance model</vt:lpstr>
      <vt:lpstr>Managed IAM Services – operating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Tara Giles</dc:creator>
  <cp:lastModifiedBy>Chavda, Pravin</cp:lastModifiedBy>
  <cp:revision>3</cp:revision>
  <dcterms:created xsi:type="dcterms:W3CDTF">2023-06-08T21:14:39Z</dcterms:created>
  <dcterms:modified xsi:type="dcterms:W3CDTF">2024-01-31T15:51:20Z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0x010100F2EF9FBABD1F594BAA011F3DF0C9FC42</vt:lpwstr>
  </property>
  <property fmtid="{D5CDD505-2E9C-101B-9397-08002B2CF9AE}" pid="3" name="MediaServiceImageTags">
    <vt:lpwstr/>
  </property>
</Properties>
</file>